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5" r:id="rId3"/>
    <p:sldId id="260" r:id="rId4"/>
    <p:sldId id="273" r:id="rId5"/>
    <p:sldId id="274" r:id="rId6"/>
    <p:sldId id="275" r:id="rId7"/>
    <p:sldId id="301" r:id="rId8"/>
    <p:sldId id="320" r:id="rId9"/>
    <p:sldId id="321" r:id="rId10"/>
    <p:sldId id="322" r:id="rId11"/>
    <p:sldId id="324" r:id="rId12"/>
    <p:sldId id="325" r:id="rId13"/>
    <p:sldId id="326" r:id="rId14"/>
    <p:sldId id="327" r:id="rId15"/>
    <p:sldId id="328" r:id="rId16"/>
    <p:sldId id="329" r:id="rId17"/>
    <p:sldId id="333" r:id="rId18"/>
    <p:sldId id="334" r:id="rId19"/>
    <p:sldId id="335" r:id="rId20"/>
    <p:sldId id="336" r:id="rId21"/>
    <p:sldId id="330" r:id="rId22"/>
    <p:sldId id="331" r:id="rId23"/>
    <p:sldId id="332" r:id="rId24"/>
    <p:sldId id="306" r:id="rId25"/>
    <p:sldId id="319" r:id="rId26"/>
    <p:sldId id="285" r:id="rId27"/>
    <p:sldId id="277" r:id="rId28"/>
    <p:sldId id="283" r:id="rId29"/>
    <p:sldId id="276" r:id="rId30"/>
    <p:sldId id="286" r:id="rId31"/>
    <p:sldId id="288" r:id="rId32"/>
    <p:sldId id="287" r:id="rId33"/>
    <p:sldId id="268" r:id="rId34"/>
    <p:sldId id="269" r:id="rId35"/>
    <p:sldId id="289" r:id="rId36"/>
    <p:sldId id="290" r:id="rId37"/>
    <p:sldId id="291" r:id="rId38"/>
    <p:sldId id="284" r:id="rId39"/>
    <p:sldId id="317" r:id="rId40"/>
    <p:sldId id="318" r:id="rId41"/>
    <p:sldId id="278" r:id="rId42"/>
    <p:sldId id="279" r:id="rId43"/>
    <p:sldId id="280" r:id="rId44"/>
    <p:sldId id="292" r:id="rId45"/>
    <p:sldId id="293" r:id="rId46"/>
    <p:sldId id="338" r:id="rId47"/>
    <p:sldId id="316" r:id="rId48"/>
    <p:sldId id="337" r:id="rId49"/>
    <p:sldId id="272"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ob Kumwenda" initials="JK" lastIdx="2" clrIdx="0"/>
  <p:cmAuthor id="1" name="rbinga" initials="r"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39" autoAdjust="0"/>
    <p:restoredTop sz="94660"/>
  </p:normalViewPr>
  <p:slideViewPr>
    <p:cSldViewPr>
      <p:cViewPr>
        <p:scale>
          <a:sx n="100" d="100"/>
          <a:sy n="100" d="100"/>
        </p:scale>
        <p:origin x="-492" y="84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13442E-A7B4-4E5B-B5A9-4112458F0CC9}" type="datetimeFigureOut">
              <a:rPr lang="en-US" smtClean="0"/>
              <a:pPr/>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1103856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13442E-A7B4-4E5B-B5A9-4112458F0CC9}" type="datetimeFigureOut">
              <a:rPr lang="en-US" smtClean="0"/>
              <a:pPr/>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2845495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13442E-A7B4-4E5B-B5A9-4112458F0CC9}" type="datetimeFigureOut">
              <a:rPr lang="en-US" smtClean="0"/>
              <a:pPr/>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2456827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13442E-A7B4-4E5B-B5A9-4112458F0CC9}" type="datetimeFigureOut">
              <a:rPr lang="en-US" smtClean="0"/>
              <a:pPr/>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415356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13442E-A7B4-4E5B-B5A9-4112458F0CC9}" type="datetimeFigureOut">
              <a:rPr lang="en-US" smtClean="0"/>
              <a:pPr/>
              <a:t>6/29/2017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1112941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13442E-A7B4-4E5B-B5A9-4112458F0CC9}" type="datetimeFigureOut">
              <a:rPr lang="en-US" smtClean="0"/>
              <a:pPr/>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2270495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13442E-A7B4-4E5B-B5A9-4112458F0CC9}" type="datetimeFigureOut">
              <a:rPr lang="en-US" smtClean="0"/>
              <a:pPr/>
              <a:t>6/29/2017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625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13442E-A7B4-4E5B-B5A9-4112458F0CC9}" type="datetimeFigureOut">
              <a:rPr lang="en-US" smtClean="0"/>
              <a:pPr/>
              <a:t>6/29/2017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4178083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13442E-A7B4-4E5B-B5A9-4112458F0CC9}" type="datetimeFigureOut">
              <a:rPr lang="en-US" smtClean="0"/>
              <a:pPr/>
              <a:t>6/29/2017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48825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13442E-A7B4-4E5B-B5A9-4112458F0CC9}" type="datetimeFigureOut">
              <a:rPr lang="en-US" smtClean="0"/>
              <a:pPr/>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2311528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13442E-A7B4-4E5B-B5A9-4112458F0CC9}" type="datetimeFigureOut">
              <a:rPr lang="en-US" smtClean="0"/>
              <a:pPr/>
              <a:t>6/29/2017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2222700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13442E-A7B4-4E5B-B5A9-4112458F0CC9}" type="datetimeFigureOut">
              <a:rPr lang="en-US" smtClean="0"/>
              <a:pPr/>
              <a:t>6/29/2017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5ADC11-961C-4DD5-98B2-4764AD295823}" type="slidenum">
              <a:rPr lang="en-US" smtClean="0"/>
              <a:pPr/>
              <a:t>‹#›</a:t>
            </a:fld>
            <a:endParaRPr lang="en-US"/>
          </a:p>
        </p:txBody>
      </p:sp>
    </p:spTree>
    <p:extLst>
      <p:ext uri="{BB962C8B-B14F-4D97-AF65-F5344CB8AC3E}">
        <p14:creationId xmlns:p14="http://schemas.microsoft.com/office/powerpoint/2010/main" xmlns="" val="3208966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gif"/><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4.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gif"/><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4.jpe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gif"/><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4.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4.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2.gif"/><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2.gif"/><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3.jpeg"/><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image" Target="../media/image3.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2.gif"/><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3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4.jpe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4.jpe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1.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image" Target="../media/image40.jpeg"/><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jpeg"/><Relationship Id="rId7" Type="http://schemas.openxmlformats.org/officeDocument/2006/relationships/image" Target="../media/image43.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2.gif"/><Relationship Id="rId10" Type="http://schemas.openxmlformats.org/officeDocument/2006/relationships/image" Target="../media/image46.jpeg"/><Relationship Id="rId4" Type="http://schemas.openxmlformats.org/officeDocument/2006/relationships/image" Target="../media/image1.jpeg"/><Relationship Id="rId9" Type="http://schemas.openxmlformats.org/officeDocument/2006/relationships/image" Target="../media/image45.jpeg"/></Relationships>
</file>

<file path=ppt/slides/_rels/slide2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jpe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5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jpe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4.jpe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2.gif"/><Relationship Id="rId7" Type="http://schemas.openxmlformats.org/officeDocument/2006/relationships/image" Target="../media/image5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4.jpe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43.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6.jpeg"/><Relationship Id="rId7" Type="http://schemas.openxmlformats.org/officeDocument/2006/relationships/image" Target="../media/image59.jpeg"/><Relationship Id="rId12"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58.jpeg"/><Relationship Id="rId11" Type="http://schemas.openxmlformats.org/officeDocument/2006/relationships/image" Target="../media/image8.jpeg"/><Relationship Id="rId5" Type="http://schemas.openxmlformats.org/officeDocument/2006/relationships/image" Target="../media/image6.jpeg"/><Relationship Id="rId10" Type="http://schemas.openxmlformats.org/officeDocument/2006/relationships/image" Target="../media/image61.jpeg"/><Relationship Id="rId4" Type="http://schemas.openxmlformats.org/officeDocument/2006/relationships/image" Target="../media/image57.jpeg"/><Relationship Id="rId9" Type="http://schemas.openxmlformats.org/officeDocument/2006/relationships/image" Target="../media/image2.gif"/></Relationships>
</file>

<file path=ppt/slides/_rels/slide44.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2.gif"/><Relationship Id="rId7" Type="http://schemas.openxmlformats.org/officeDocument/2006/relationships/image" Target="../media/image6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66.jpeg"/><Relationship Id="rId5" Type="http://schemas.openxmlformats.org/officeDocument/2006/relationships/image" Target="../media/image1.jpeg"/><Relationship Id="rId10" Type="http://schemas.openxmlformats.org/officeDocument/2006/relationships/image" Target="../media/image65.jpeg"/><Relationship Id="rId4" Type="http://schemas.openxmlformats.org/officeDocument/2006/relationships/image" Target="../media/image8.jpeg"/><Relationship Id="rId9" Type="http://schemas.openxmlformats.org/officeDocument/2006/relationships/image" Target="../media/image64.jpeg"/></Relationships>
</file>

<file path=ppt/slides/_rels/slide45.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6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1.jpeg"/><Relationship Id="rId4" Type="http://schemas.openxmlformats.org/officeDocument/2006/relationships/image" Target="../media/image8.jpeg"/></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828800"/>
            <a:ext cx="7772400" cy="2305051"/>
          </a:xfrm>
        </p:spPr>
        <p:txBody>
          <a:bodyPr>
            <a:normAutofit/>
          </a:bodyPr>
          <a:lstStyle/>
          <a:p>
            <a:r>
              <a:rPr lang="en-US" sz="3200" dirty="0"/>
              <a:t>INTEGRATING NUTRITION INTO VALUE CHAINS  </a:t>
            </a:r>
            <a:r>
              <a:rPr lang="en-US" sz="3200" dirty="0" smtClean="0"/>
              <a:t>-ANNUAL REVIEW MEETING  </a:t>
            </a:r>
            <a:r>
              <a:rPr lang="en-US" sz="3200" dirty="0" smtClean="0"/>
              <a:t/>
            </a:r>
            <a:br>
              <a:rPr lang="en-US" sz="3200" dirty="0" smtClean="0"/>
            </a:br>
            <a:r>
              <a:rPr lang="en-US" sz="3200" dirty="0" smtClean="0"/>
              <a:t>29-30 </a:t>
            </a:r>
            <a:r>
              <a:rPr lang="en-US" sz="3200" dirty="0" smtClean="0"/>
              <a:t>June 2017-Lilongwe Hotel</a:t>
            </a:r>
            <a:br>
              <a:rPr lang="en-US" sz="3200" dirty="0" smtClean="0"/>
            </a:br>
            <a:endParaRPr lang="en-US" sz="3200" dirty="0"/>
          </a:p>
        </p:txBody>
      </p:sp>
      <p:sp>
        <p:nvSpPr>
          <p:cNvPr id="3" name="Subtitle 2"/>
          <p:cNvSpPr>
            <a:spLocks noGrp="1"/>
          </p:cNvSpPr>
          <p:nvPr>
            <p:ph type="subTitle" idx="1"/>
          </p:nvPr>
        </p:nvSpPr>
        <p:spPr/>
        <p:txBody>
          <a:bodyPr>
            <a:normAutofit fontScale="92500" lnSpcReduction="20000"/>
          </a:bodyPr>
          <a:lstStyle/>
          <a:p>
            <a:endParaRPr lang="en-US" sz="4400" b="1" dirty="0"/>
          </a:p>
          <a:p>
            <a:r>
              <a:rPr lang="en-US" sz="7200" b="1" dirty="0" smtClean="0"/>
              <a:t>FUM</a:t>
            </a:r>
            <a:endParaRPr lang="en-US" sz="7200" b="1"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647825" cy="711835"/>
          </a:xfrm>
          <a:prstGeom prst="rect">
            <a:avLst/>
          </a:prstGeom>
          <a:noFill/>
          <a:ln>
            <a:noFill/>
          </a:ln>
          <a:extLst>
            <a:ext uri="{53640926-AAD7-44D8-BBD7-CCE9431645EC}">
              <a14:shadowObscured xmlns:a14="http://schemas.microsoft.com/office/drawing/2010/main" xmlns=""/>
            </a:ext>
          </a:extLst>
        </p:spPr>
      </p:pic>
      <p:pic>
        <p:nvPicPr>
          <p:cNvPr id="1026"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4000" y="228600"/>
            <a:ext cx="5400675"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328186"/>
            <a:ext cx="810762" cy="529814"/>
          </a:xfrm>
          <a:prstGeom prst="rect">
            <a:avLst/>
          </a:prstGeom>
          <a:noFill/>
          <a:ln w="9525">
            <a:noFill/>
            <a:miter lim="800000"/>
            <a:headEnd/>
            <a:tailEnd/>
          </a:ln>
        </p:spPr>
      </p:pic>
      <p:pic>
        <p:nvPicPr>
          <p:cNvPr id="10" name="Picture 9" descr="C:\Users\FUM\Desktop\Collective Marketing\DSC_0094.JPG"/>
          <p:cNvPicPr/>
          <p:nvPr/>
        </p:nvPicPr>
        <p:blipFill>
          <a:blip r:embed="rId6" cstate="print"/>
          <a:srcRect/>
          <a:stretch>
            <a:fillRect/>
          </a:stretch>
        </p:blipFill>
        <p:spPr bwMode="auto">
          <a:xfrm>
            <a:off x="5791200" y="3962400"/>
            <a:ext cx="2971800" cy="2024743"/>
          </a:xfrm>
          <a:prstGeom prst="ellipse">
            <a:avLst/>
          </a:prstGeom>
          <a:ln>
            <a:noFill/>
          </a:ln>
          <a:effectLst>
            <a:softEdge rad="112500"/>
          </a:effectLst>
        </p:spPr>
      </p:pic>
      <p:pic>
        <p:nvPicPr>
          <p:cNvPr id="11" name="Picture 10" descr="C:\Users\FUM\Desktop\WP_20170609_15_30_00_Pro.jpg"/>
          <p:cNvPicPr/>
          <p:nvPr/>
        </p:nvPicPr>
        <p:blipFill>
          <a:blip r:embed="rId7" cstate="print"/>
          <a:srcRect/>
          <a:stretch>
            <a:fillRect/>
          </a:stretch>
        </p:blipFill>
        <p:spPr bwMode="auto">
          <a:xfrm>
            <a:off x="2800709" y="3733800"/>
            <a:ext cx="3066691" cy="1828800"/>
          </a:xfrm>
          <a:prstGeom prst="rect">
            <a:avLst/>
          </a:prstGeom>
          <a:ln>
            <a:noFill/>
          </a:ln>
          <a:effectLst>
            <a:softEdge rad="112500"/>
          </a:effectLst>
        </p:spPr>
      </p:pic>
      <p:pic>
        <p:nvPicPr>
          <p:cNvPr id="12" name="Picture 11" descr="C:\Users\rbinga\Documents\Documents\Binga\Bridging Program\Pics Martin Visit\DSC_0047.JPG"/>
          <p:cNvPicPr/>
          <p:nvPr/>
        </p:nvPicPr>
        <p:blipFill>
          <a:blip r:embed="rId8" cstate="print"/>
          <a:srcRect/>
          <a:stretch>
            <a:fillRect/>
          </a:stretch>
        </p:blipFill>
        <p:spPr bwMode="auto">
          <a:xfrm>
            <a:off x="0" y="3276601"/>
            <a:ext cx="2971800" cy="1904999"/>
          </a:xfrm>
          <a:prstGeom prst="ellipse">
            <a:avLst/>
          </a:prstGeom>
          <a:ln>
            <a:noFill/>
          </a:ln>
          <a:effectLst>
            <a:softEdge rad="112500"/>
          </a:effectLst>
        </p:spPr>
      </p:pic>
    </p:spTree>
    <p:extLst>
      <p:ext uri="{BB962C8B-B14F-4D97-AF65-F5344CB8AC3E}">
        <p14:creationId xmlns:p14="http://schemas.microsoft.com/office/powerpoint/2010/main" xmlns="" val="1642366378"/>
      </p:ext>
    </p:extLst>
  </p:cSld>
  <p:clrMapOvr>
    <a:masterClrMapping/>
  </p:clrMapOvr>
  <p:transition spd="slow" advTm="400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ACHIEVEMENTS Cont…  </a:t>
            </a:r>
            <a:br>
              <a:rPr lang="en-US" sz="2800" b="1" dirty="0" smtClean="0"/>
            </a:br>
            <a:endParaRPr lang="en-US" sz="2800" b="1" dirty="0"/>
          </a:p>
        </p:txBody>
      </p:sp>
      <p:sp>
        <p:nvSpPr>
          <p:cNvPr id="3" name="Content Placeholder 2"/>
          <p:cNvSpPr>
            <a:spLocks noGrp="1"/>
          </p:cNvSpPr>
          <p:nvPr>
            <p:ph idx="1"/>
          </p:nvPr>
        </p:nvSpPr>
        <p:spPr>
          <a:xfrm>
            <a:off x="486207" y="2057400"/>
            <a:ext cx="8229600" cy="4038600"/>
          </a:xfrm>
        </p:spPr>
        <p:txBody>
          <a:bodyPr>
            <a:normAutofit/>
          </a:bodyPr>
          <a:lstStyle/>
          <a:p>
            <a:pPr algn="just">
              <a:buNone/>
            </a:pPr>
            <a:r>
              <a:rPr lang="en-US" b="1" dirty="0" smtClean="0">
                <a:solidFill>
                  <a:srgbClr val="00B0F0"/>
                </a:solidFill>
              </a:rPr>
              <a:t>Identification of Demonstration Plots</a:t>
            </a:r>
            <a:r>
              <a:rPr lang="en-US" b="1" dirty="0" smtClean="0"/>
              <a:t>: </a:t>
            </a:r>
            <a:r>
              <a:rPr lang="en-US" dirty="0" smtClean="0"/>
              <a:t>FUM in collaboration with DAES and lead farmers carried out the exercise to select sites where demonstration plots were mounted. A total of 35 sites were identified </a:t>
            </a:r>
          </a:p>
          <a:p>
            <a:pPr algn="just">
              <a:buNone/>
            </a:pPr>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1" name="Picture 10" descr="C:\Users\Mcheka-Chilenje\Documents\FUM\photos\DEC\OTHER\Photo0418.jpg"/>
          <p:cNvPicPr/>
          <p:nvPr/>
        </p:nvPicPr>
        <p:blipFill>
          <a:blip r:embed="rId6" cstate="print"/>
          <a:srcRect/>
          <a:stretch>
            <a:fillRect/>
          </a:stretch>
        </p:blipFill>
        <p:spPr bwMode="auto">
          <a:xfrm>
            <a:off x="4908245" y="4191001"/>
            <a:ext cx="2178355" cy="2057400"/>
          </a:xfrm>
          <a:prstGeom prst="rect">
            <a:avLst/>
          </a:prstGeom>
          <a:noFill/>
          <a:ln w="9525">
            <a:noFill/>
            <a:miter lim="800000"/>
            <a:headEnd/>
            <a:tailEnd/>
          </a:ln>
        </p:spPr>
      </p:pic>
    </p:spTree>
    <p:extLst>
      <p:ext uri="{BB962C8B-B14F-4D97-AF65-F5344CB8AC3E}">
        <p14:creationId xmlns="" xmlns:p14="http://schemas.microsoft.com/office/powerpoint/2010/main" val="2428570748"/>
      </p:ext>
    </p:extLst>
  </p:cSld>
  <p:clrMapOvr>
    <a:masterClrMapping/>
  </p:clrMapOvr>
  <p:transition spd="slow" advTm="2147342000">
    <p:cover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ACHIEVEMENTS Cont…  </a:t>
            </a:r>
            <a:br>
              <a:rPr lang="en-US" sz="2800" b="1" dirty="0" smtClean="0"/>
            </a:br>
            <a:endParaRPr lang="en-US" sz="2800" b="1" dirty="0"/>
          </a:p>
        </p:txBody>
      </p:sp>
      <p:sp>
        <p:nvSpPr>
          <p:cNvPr id="3" name="Content Placeholder 2"/>
          <p:cNvSpPr>
            <a:spLocks noGrp="1"/>
          </p:cNvSpPr>
          <p:nvPr>
            <p:ph idx="1"/>
          </p:nvPr>
        </p:nvSpPr>
        <p:spPr>
          <a:xfrm>
            <a:off x="486207" y="2057400"/>
            <a:ext cx="8229600" cy="4038600"/>
          </a:xfrm>
        </p:spPr>
        <p:txBody>
          <a:bodyPr>
            <a:normAutofit fontScale="92500"/>
          </a:bodyPr>
          <a:lstStyle/>
          <a:p>
            <a:r>
              <a:rPr lang="en-US" b="1" dirty="0" smtClean="0">
                <a:solidFill>
                  <a:srgbClr val="00B0F0"/>
                </a:solidFill>
              </a:rPr>
              <a:t>Seed Distribution</a:t>
            </a:r>
            <a:r>
              <a:rPr lang="en-US" b="1" dirty="0" smtClean="0"/>
              <a:t>: </a:t>
            </a:r>
            <a:r>
              <a:rPr lang="en-US" dirty="0" smtClean="0"/>
              <a:t>Seed distribution was carried in the month of December 2016. </a:t>
            </a:r>
          </a:p>
          <a:p>
            <a:r>
              <a:rPr lang="en-US" dirty="0" smtClean="0"/>
              <a:t>A total of </a:t>
            </a:r>
            <a:r>
              <a:rPr lang="en-US" b="1" dirty="0" smtClean="0"/>
              <a:t>6,158 </a:t>
            </a:r>
            <a:r>
              <a:rPr lang="en-US" dirty="0" smtClean="0"/>
              <a:t>farmers in the five zones of influence received soya bean seed. </a:t>
            </a:r>
          </a:p>
          <a:p>
            <a:r>
              <a:rPr lang="en-US" dirty="0" smtClean="0"/>
              <a:t>Distribution was carried out by the cooperative leaders with the help of government staff.</a:t>
            </a:r>
          </a:p>
          <a:p>
            <a:r>
              <a:rPr lang="en-US" dirty="0" smtClean="0"/>
              <a:t> </a:t>
            </a:r>
            <a:r>
              <a:rPr lang="en-US" b="1" dirty="0" smtClean="0"/>
              <a:t>63, 070 </a:t>
            </a:r>
            <a:r>
              <a:rPr lang="en-US" dirty="0" smtClean="0"/>
              <a:t>kilograms of </a:t>
            </a:r>
            <a:r>
              <a:rPr lang="en-US" dirty="0" err="1" smtClean="0"/>
              <a:t>Makwacha</a:t>
            </a:r>
            <a:r>
              <a:rPr lang="en-US" dirty="0" smtClean="0"/>
              <a:t> Soya bean seed was distributed.</a:t>
            </a:r>
          </a:p>
          <a:p>
            <a:pPr>
              <a:buNone/>
            </a:pPr>
            <a:endParaRPr lang="en-US" dirty="0" smtClean="0"/>
          </a:p>
          <a:p>
            <a:pPr>
              <a:buNone/>
            </a:pPr>
            <a:endParaRPr lang="en-US" dirty="0" smtClean="0"/>
          </a:p>
          <a:p>
            <a:pPr algn="just">
              <a:buNone/>
            </a:pPr>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 xmlns:p14="http://schemas.microsoft.com/office/powerpoint/2010/main" val="2428570748"/>
      </p:ext>
    </p:extLst>
  </p:cSld>
  <p:clrMapOvr>
    <a:masterClrMapping/>
  </p:clrMapOvr>
  <p:transition spd="slow" advTm="2147342000">
    <p:comb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ACHIEVEMENTS Cont…  </a:t>
            </a:r>
            <a:br>
              <a:rPr lang="en-US" sz="2800" b="1" dirty="0" smtClean="0"/>
            </a:br>
            <a:endParaRPr lang="en-US" sz="2800" b="1" dirty="0"/>
          </a:p>
        </p:txBody>
      </p:sp>
      <p:sp>
        <p:nvSpPr>
          <p:cNvPr id="3" name="Content Placeholder 2"/>
          <p:cNvSpPr>
            <a:spLocks noGrp="1"/>
          </p:cNvSpPr>
          <p:nvPr>
            <p:ph idx="1"/>
          </p:nvPr>
        </p:nvSpPr>
        <p:spPr>
          <a:xfrm>
            <a:off x="486207" y="1676400"/>
            <a:ext cx="8229600" cy="4419600"/>
          </a:xfrm>
        </p:spPr>
        <p:txBody>
          <a:bodyPr>
            <a:normAutofit/>
          </a:bodyPr>
          <a:lstStyle/>
          <a:p>
            <a:pPr>
              <a:buNone/>
            </a:pPr>
            <a:r>
              <a:rPr lang="en-US" b="1" dirty="0" smtClean="0">
                <a:solidFill>
                  <a:srgbClr val="00B0F0"/>
                </a:solidFill>
              </a:rPr>
              <a:t>Seed Distribution</a:t>
            </a:r>
          </a:p>
          <a:p>
            <a:pPr>
              <a:buNone/>
            </a:pPr>
            <a:endParaRPr lang="en-US" b="1" dirty="0" smtClean="0">
              <a:solidFill>
                <a:srgbClr val="00B0F0"/>
              </a:solidFill>
            </a:endParaRPr>
          </a:p>
          <a:p>
            <a:endParaRPr lang="en-US" dirty="0" smtClean="0"/>
          </a:p>
          <a:p>
            <a:pPr>
              <a:buNone/>
            </a:pPr>
            <a:endParaRPr lang="en-US" dirty="0" smtClean="0"/>
          </a:p>
          <a:p>
            <a:pPr>
              <a:buNone/>
            </a:pPr>
            <a:endParaRPr lang="en-US" dirty="0" smtClean="0"/>
          </a:p>
          <a:p>
            <a:pPr algn="just">
              <a:buNone/>
            </a:pPr>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graphicFrame>
        <p:nvGraphicFramePr>
          <p:cNvPr id="10" name="Table 9"/>
          <p:cNvGraphicFramePr>
            <a:graphicFrameLocks noGrp="1"/>
          </p:cNvGraphicFramePr>
          <p:nvPr/>
        </p:nvGraphicFramePr>
        <p:xfrm>
          <a:off x="838200" y="2661920"/>
          <a:ext cx="7315200" cy="3139440"/>
        </p:xfrm>
        <a:graphic>
          <a:graphicData uri="http://schemas.openxmlformats.org/drawingml/2006/table">
            <a:tbl>
              <a:tblPr firstRow="1" bandRow="1">
                <a:tableStyleId>{5C22544A-7EE6-4342-B048-85BDC9FD1C3A}</a:tableStyleId>
              </a:tblPr>
              <a:tblGrid>
                <a:gridCol w="1105786"/>
                <a:gridCol w="1454534"/>
                <a:gridCol w="2194560"/>
                <a:gridCol w="1097280"/>
                <a:gridCol w="1463040"/>
              </a:tblGrid>
              <a:tr h="370840">
                <a:tc>
                  <a:txBody>
                    <a:bodyPr/>
                    <a:lstStyle/>
                    <a:p>
                      <a:r>
                        <a:rPr lang="en-US" dirty="0" smtClean="0"/>
                        <a:t>EPA</a:t>
                      </a:r>
                      <a:endParaRPr lang="en-US" dirty="0"/>
                    </a:p>
                  </a:txBody>
                  <a:tcPr/>
                </a:tc>
                <a:tc>
                  <a:txBody>
                    <a:bodyPr/>
                    <a:lstStyle/>
                    <a:p>
                      <a:r>
                        <a:rPr lang="en-US" dirty="0" smtClean="0"/>
                        <a:t>Cooperative</a:t>
                      </a:r>
                      <a:endParaRPr lang="en-US" dirty="0"/>
                    </a:p>
                  </a:txBody>
                  <a:tcPr/>
                </a:tc>
                <a:tc>
                  <a:txBody>
                    <a:bodyPr/>
                    <a:lstStyle/>
                    <a:p>
                      <a:r>
                        <a:rPr lang="en-US" dirty="0" smtClean="0"/>
                        <a:t>Type of Seed</a:t>
                      </a:r>
                      <a:endParaRPr lang="en-US" dirty="0"/>
                    </a:p>
                  </a:txBody>
                  <a:tcPr/>
                </a:tc>
                <a:tc>
                  <a:txBody>
                    <a:bodyPr/>
                    <a:lstStyle/>
                    <a:p>
                      <a:r>
                        <a:rPr lang="en-US" dirty="0" smtClean="0"/>
                        <a:t># of Farmers</a:t>
                      </a:r>
                      <a:endParaRPr lang="en-US" dirty="0"/>
                    </a:p>
                  </a:txBody>
                  <a:tcPr/>
                </a:tc>
                <a:tc>
                  <a:txBody>
                    <a:bodyPr/>
                    <a:lstStyle/>
                    <a:p>
                      <a:r>
                        <a:rPr lang="en-US" dirty="0" smtClean="0"/>
                        <a:t>QTY of Seed Distributed (</a:t>
                      </a:r>
                      <a:r>
                        <a:rPr lang="en-US" dirty="0" err="1" smtClean="0"/>
                        <a:t>kgs</a:t>
                      </a:r>
                      <a:r>
                        <a:rPr lang="en-US" dirty="0" smtClean="0"/>
                        <a:t>).</a:t>
                      </a:r>
                      <a:endParaRPr lang="en-US" dirty="0"/>
                    </a:p>
                  </a:txBody>
                  <a:tcPr/>
                </a:tc>
              </a:tr>
              <a:tr h="370840">
                <a:tc>
                  <a:txBody>
                    <a:bodyPr/>
                    <a:lstStyle/>
                    <a:p>
                      <a:r>
                        <a:rPr lang="en-US" dirty="0" err="1" smtClean="0"/>
                        <a:t>Linthipe</a:t>
                      </a:r>
                      <a:endParaRPr lang="en-US" dirty="0"/>
                    </a:p>
                  </a:txBody>
                  <a:tcPr/>
                </a:tc>
                <a:tc>
                  <a:txBody>
                    <a:bodyPr/>
                    <a:lstStyle/>
                    <a:p>
                      <a:r>
                        <a:rPr lang="en-US" dirty="0" err="1" smtClean="0"/>
                        <a:t>Chitowo</a:t>
                      </a:r>
                      <a:endParaRPr lang="en-US" dirty="0"/>
                    </a:p>
                  </a:txBody>
                  <a:tcPr/>
                </a:tc>
                <a:tc>
                  <a:txBody>
                    <a:bodyPr/>
                    <a:lstStyle/>
                    <a:p>
                      <a:r>
                        <a:rPr lang="en-US" dirty="0" smtClean="0"/>
                        <a:t>Soya-</a:t>
                      </a:r>
                      <a:r>
                        <a:rPr lang="en-US" dirty="0" err="1" smtClean="0"/>
                        <a:t>Makwacha</a:t>
                      </a:r>
                      <a:endParaRPr lang="en-US" dirty="0"/>
                    </a:p>
                  </a:txBody>
                  <a:tcPr/>
                </a:tc>
                <a:tc>
                  <a:txBody>
                    <a:bodyPr/>
                    <a:lstStyle/>
                    <a:p>
                      <a:r>
                        <a:rPr lang="en-US" dirty="0" smtClean="0"/>
                        <a:t>1,474</a:t>
                      </a:r>
                      <a:endParaRPr lang="en-US" dirty="0"/>
                    </a:p>
                  </a:txBody>
                  <a:tcPr/>
                </a:tc>
                <a:tc>
                  <a:txBody>
                    <a:bodyPr/>
                    <a:lstStyle/>
                    <a:p>
                      <a:r>
                        <a:rPr lang="en-US" dirty="0" smtClean="0"/>
                        <a:t>14,740</a:t>
                      </a:r>
                      <a:endParaRPr lang="en-US" dirty="0"/>
                    </a:p>
                  </a:txBody>
                  <a:tcPr/>
                </a:tc>
              </a:tr>
              <a:tr h="370840">
                <a:tc>
                  <a:txBody>
                    <a:bodyPr/>
                    <a:lstStyle/>
                    <a:p>
                      <a:r>
                        <a:rPr lang="en-US" dirty="0" err="1" smtClean="0"/>
                        <a:t>Chitsime</a:t>
                      </a:r>
                      <a:endParaRPr lang="en-US" dirty="0"/>
                    </a:p>
                  </a:txBody>
                  <a:tcPr/>
                </a:tc>
                <a:tc>
                  <a:txBody>
                    <a:bodyPr/>
                    <a:lstStyle/>
                    <a:p>
                      <a:r>
                        <a:rPr lang="en-US" dirty="0" err="1" smtClean="0"/>
                        <a:t>Nachichi</a:t>
                      </a:r>
                      <a:endParaRPr lang="en-US" dirty="0"/>
                    </a:p>
                  </a:txBody>
                  <a:tcPr/>
                </a:tc>
                <a:tc>
                  <a:txBody>
                    <a:bodyPr/>
                    <a:lstStyle/>
                    <a:p>
                      <a:r>
                        <a:rPr lang="en-US" smtClean="0"/>
                        <a:t>Soya-Makwacha</a:t>
                      </a:r>
                      <a:endParaRPr lang="en-US" dirty="0"/>
                    </a:p>
                  </a:txBody>
                  <a:tcPr/>
                </a:tc>
                <a:tc>
                  <a:txBody>
                    <a:bodyPr/>
                    <a:lstStyle/>
                    <a:p>
                      <a:r>
                        <a:rPr lang="en-US" dirty="0" smtClean="0"/>
                        <a:t>351</a:t>
                      </a:r>
                      <a:endParaRPr lang="en-US" dirty="0"/>
                    </a:p>
                  </a:txBody>
                  <a:tcPr/>
                </a:tc>
                <a:tc>
                  <a:txBody>
                    <a:bodyPr/>
                    <a:lstStyle/>
                    <a:p>
                      <a:r>
                        <a:rPr lang="en-US" dirty="0" smtClean="0"/>
                        <a:t>5,000</a:t>
                      </a:r>
                      <a:endParaRPr lang="en-US" dirty="0"/>
                    </a:p>
                  </a:txBody>
                  <a:tcPr/>
                </a:tc>
              </a:tr>
              <a:tr h="370840">
                <a:tc>
                  <a:txBody>
                    <a:bodyPr/>
                    <a:lstStyle/>
                    <a:p>
                      <a:r>
                        <a:rPr lang="en-US" dirty="0" err="1" smtClean="0"/>
                        <a:t>Chileka</a:t>
                      </a:r>
                      <a:endParaRPr lang="en-US" dirty="0"/>
                    </a:p>
                  </a:txBody>
                  <a:tcPr/>
                </a:tc>
                <a:tc>
                  <a:txBody>
                    <a:bodyPr/>
                    <a:lstStyle/>
                    <a:p>
                      <a:r>
                        <a:rPr lang="en-US" dirty="0" smtClean="0"/>
                        <a:t>Nyanja</a:t>
                      </a:r>
                      <a:endParaRPr lang="en-US" dirty="0"/>
                    </a:p>
                  </a:txBody>
                  <a:tcPr/>
                </a:tc>
                <a:tc>
                  <a:txBody>
                    <a:bodyPr/>
                    <a:lstStyle/>
                    <a:p>
                      <a:r>
                        <a:rPr lang="en-US" smtClean="0"/>
                        <a:t>Soya-Makwacha</a:t>
                      </a:r>
                      <a:endParaRPr lang="en-US" dirty="0"/>
                    </a:p>
                  </a:txBody>
                  <a:tcPr/>
                </a:tc>
                <a:tc>
                  <a:txBody>
                    <a:bodyPr/>
                    <a:lstStyle/>
                    <a:p>
                      <a:r>
                        <a:rPr lang="en-US" dirty="0" smtClean="0"/>
                        <a:t>2,433</a:t>
                      </a:r>
                      <a:endParaRPr lang="en-US" dirty="0"/>
                    </a:p>
                  </a:txBody>
                  <a:tcPr/>
                </a:tc>
                <a:tc>
                  <a:txBody>
                    <a:bodyPr/>
                    <a:lstStyle/>
                    <a:p>
                      <a:r>
                        <a:rPr lang="en-US" dirty="0" smtClean="0"/>
                        <a:t>24,330</a:t>
                      </a:r>
                      <a:endParaRPr lang="en-US" dirty="0"/>
                    </a:p>
                  </a:txBody>
                  <a:tcPr/>
                </a:tc>
              </a:tr>
              <a:tr h="370840">
                <a:tc>
                  <a:txBody>
                    <a:bodyPr/>
                    <a:lstStyle/>
                    <a:p>
                      <a:r>
                        <a:rPr lang="en-US" dirty="0" err="1" smtClean="0"/>
                        <a:t>Chiosya</a:t>
                      </a:r>
                      <a:endParaRPr lang="en-US" dirty="0"/>
                    </a:p>
                  </a:txBody>
                  <a:tcPr/>
                </a:tc>
                <a:tc>
                  <a:txBody>
                    <a:bodyPr/>
                    <a:lstStyle/>
                    <a:p>
                      <a:r>
                        <a:rPr lang="en-US" dirty="0" err="1" smtClean="0"/>
                        <a:t>Machichi</a:t>
                      </a:r>
                      <a:endParaRPr lang="en-US" dirty="0"/>
                    </a:p>
                  </a:txBody>
                  <a:tcPr/>
                </a:tc>
                <a:tc>
                  <a:txBody>
                    <a:bodyPr/>
                    <a:lstStyle/>
                    <a:p>
                      <a:r>
                        <a:rPr lang="en-US" smtClean="0"/>
                        <a:t>Soya-Makwacha</a:t>
                      </a:r>
                      <a:endParaRPr lang="en-US" dirty="0"/>
                    </a:p>
                  </a:txBody>
                  <a:tcPr/>
                </a:tc>
                <a:tc>
                  <a:txBody>
                    <a:bodyPr/>
                    <a:lstStyle/>
                    <a:p>
                      <a:r>
                        <a:rPr lang="en-US" dirty="0" smtClean="0"/>
                        <a:t>950</a:t>
                      </a:r>
                      <a:endParaRPr lang="en-US" dirty="0"/>
                    </a:p>
                  </a:txBody>
                  <a:tcPr/>
                </a:tc>
                <a:tc>
                  <a:txBody>
                    <a:bodyPr/>
                    <a:lstStyle/>
                    <a:p>
                      <a:r>
                        <a:rPr lang="en-US" dirty="0" smtClean="0"/>
                        <a:t>9,500</a:t>
                      </a:r>
                      <a:endParaRPr lang="en-US" dirty="0"/>
                    </a:p>
                  </a:txBody>
                  <a:tcPr/>
                </a:tc>
              </a:tr>
              <a:tr h="370840">
                <a:tc>
                  <a:txBody>
                    <a:bodyPr/>
                    <a:lstStyle/>
                    <a:p>
                      <a:r>
                        <a:rPr lang="en-US" dirty="0" err="1" smtClean="0"/>
                        <a:t>Mikundi</a:t>
                      </a:r>
                      <a:endParaRPr lang="en-US" dirty="0"/>
                    </a:p>
                  </a:txBody>
                  <a:tcPr/>
                </a:tc>
                <a:tc>
                  <a:txBody>
                    <a:bodyPr/>
                    <a:lstStyle/>
                    <a:p>
                      <a:r>
                        <a:rPr lang="en-US" dirty="0" err="1" smtClean="0"/>
                        <a:t>Mikundi</a:t>
                      </a:r>
                      <a:endParaRPr lang="en-US" dirty="0"/>
                    </a:p>
                  </a:txBody>
                  <a:tcPr/>
                </a:tc>
                <a:tc>
                  <a:txBody>
                    <a:bodyPr/>
                    <a:lstStyle/>
                    <a:p>
                      <a:r>
                        <a:rPr lang="en-US" dirty="0" smtClean="0"/>
                        <a:t>Soya-</a:t>
                      </a:r>
                      <a:r>
                        <a:rPr lang="en-US" dirty="0" err="1" smtClean="0"/>
                        <a:t>Makwacha</a:t>
                      </a:r>
                      <a:endParaRPr lang="en-US" dirty="0"/>
                    </a:p>
                  </a:txBody>
                  <a:tcPr/>
                </a:tc>
                <a:tc>
                  <a:txBody>
                    <a:bodyPr/>
                    <a:lstStyle/>
                    <a:p>
                      <a:r>
                        <a:rPr lang="en-US" dirty="0" smtClean="0"/>
                        <a:t>950</a:t>
                      </a:r>
                      <a:endParaRPr lang="en-US" dirty="0"/>
                    </a:p>
                  </a:txBody>
                  <a:tcPr/>
                </a:tc>
                <a:tc>
                  <a:txBody>
                    <a:bodyPr/>
                    <a:lstStyle/>
                    <a:p>
                      <a:r>
                        <a:rPr lang="en-US" dirty="0" smtClean="0"/>
                        <a:t>9,500</a:t>
                      </a:r>
                      <a:endParaRPr lang="en-US" dirty="0"/>
                    </a:p>
                  </a:txBody>
                  <a:tcPr/>
                </a:tc>
              </a:tr>
              <a:tr h="370840">
                <a:tc>
                  <a:txBody>
                    <a:bodyPr/>
                    <a:lstStyle/>
                    <a:p>
                      <a:endParaRPr lang="en-US" dirty="0"/>
                    </a:p>
                  </a:txBody>
                  <a:tcPr/>
                </a:tc>
                <a:tc>
                  <a:txBody>
                    <a:bodyPr/>
                    <a:lstStyle/>
                    <a:p>
                      <a:endParaRPr lang="en-US"/>
                    </a:p>
                  </a:txBody>
                  <a:tcPr/>
                </a:tc>
                <a:tc>
                  <a:txBody>
                    <a:bodyPr/>
                    <a:lstStyle/>
                    <a:p>
                      <a:r>
                        <a:rPr lang="en-US" b="1" dirty="0" smtClean="0"/>
                        <a:t>Total</a:t>
                      </a:r>
                      <a:endParaRPr lang="en-US" b="1" dirty="0"/>
                    </a:p>
                  </a:txBody>
                  <a:tcPr/>
                </a:tc>
                <a:tc>
                  <a:txBody>
                    <a:bodyPr/>
                    <a:lstStyle/>
                    <a:p>
                      <a:r>
                        <a:rPr lang="en-US" b="1" dirty="0" smtClean="0"/>
                        <a:t>6,158</a:t>
                      </a:r>
                      <a:endParaRPr lang="en-US" b="1" dirty="0"/>
                    </a:p>
                  </a:txBody>
                  <a:tcPr/>
                </a:tc>
                <a:tc>
                  <a:txBody>
                    <a:bodyPr/>
                    <a:lstStyle/>
                    <a:p>
                      <a:r>
                        <a:rPr lang="en-US" b="1" dirty="0" smtClean="0"/>
                        <a:t>63,070</a:t>
                      </a:r>
                      <a:endParaRPr lang="en-US" b="1" dirty="0"/>
                    </a:p>
                  </a:txBody>
                  <a:tcPr/>
                </a:tc>
              </a:tr>
            </a:tbl>
          </a:graphicData>
        </a:graphic>
      </p:graphicFrame>
    </p:spTree>
    <p:extLst>
      <p:ext uri="{BB962C8B-B14F-4D97-AF65-F5344CB8AC3E}">
        <p14:creationId xmlns="" xmlns:p14="http://schemas.microsoft.com/office/powerpoint/2010/main" val="2428570748"/>
      </p:ext>
    </p:extLst>
  </p:cSld>
  <p:clrMapOvr>
    <a:masterClrMapping/>
  </p:clrMapOvr>
  <p:transition spd="slow" advTm="2147342000">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3600" dirty="0" smtClean="0"/>
              <a:t>Technology Adoption</a:t>
            </a:r>
            <a:endParaRPr lang="en-US" sz="3600" dirty="0"/>
          </a:p>
        </p:txBody>
      </p:sp>
      <p:sp>
        <p:nvSpPr>
          <p:cNvPr id="7" name="Content Placeholder 6"/>
          <p:cNvSpPr>
            <a:spLocks noGrp="1"/>
          </p:cNvSpPr>
          <p:nvPr>
            <p:ph idx="1"/>
          </p:nvPr>
        </p:nvSpPr>
        <p:spPr/>
        <p:txBody>
          <a:bodyPr/>
          <a:lstStyle/>
          <a:p>
            <a:pPr>
              <a:buNone/>
            </a:pPr>
            <a:r>
              <a:rPr lang="en-US" sz="2800" dirty="0" smtClean="0"/>
              <a:t>It was pleasing to see that following the trainings a lot of farmers applied the technologies. The technologies include; </a:t>
            </a:r>
            <a:r>
              <a:rPr lang="en-US" sz="2800" dirty="0" smtClean="0">
                <a:solidFill>
                  <a:srgbClr val="FF0000"/>
                </a:solidFill>
              </a:rPr>
              <a:t>double role planting</a:t>
            </a:r>
            <a:r>
              <a:rPr lang="en-US" sz="2800" dirty="0" smtClean="0"/>
              <a:t>, </a:t>
            </a:r>
            <a:r>
              <a:rPr lang="en-US" sz="2800" dirty="0" err="1" smtClean="0">
                <a:solidFill>
                  <a:srgbClr val="00B0F0"/>
                </a:solidFill>
              </a:rPr>
              <a:t>Inoculant</a:t>
            </a:r>
            <a:r>
              <a:rPr lang="en-US" sz="2800" dirty="0" smtClean="0">
                <a:solidFill>
                  <a:srgbClr val="00B0F0"/>
                </a:solidFill>
              </a:rPr>
              <a:t> application, </a:t>
            </a:r>
            <a:r>
              <a:rPr lang="en-US" sz="2800" dirty="0" smtClean="0">
                <a:solidFill>
                  <a:srgbClr val="002060"/>
                </a:solidFill>
              </a:rPr>
              <a:t>correct spacing</a:t>
            </a:r>
            <a:r>
              <a:rPr lang="en-US" sz="2800" dirty="0" smtClean="0">
                <a:solidFill>
                  <a:srgbClr val="00B0F0"/>
                </a:solidFill>
              </a:rPr>
              <a:t>, </a:t>
            </a:r>
            <a:r>
              <a:rPr lang="en-US" sz="2800" dirty="0" smtClean="0">
                <a:solidFill>
                  <a:schemeClr val="accent6">
                    <a:lumMod val="50000"/>
                  </a:schemeClr>
                </a:solidFill>
              </a:rPr>
              <a:t>Improved varieties</a:t>
            </a:r>
            <a:r>
              <a:rPr lang="en-US" sz="2800" dirty="0" smtClean="0">
                <a:solidFill>
                  <a:srgbClr val="00B0F0"/>
                </a:solidFill>
              </a:rPr>
              <a:t> </a:t>
            </a:r>
            <a:r>
              <a:rPr lang="en-US" sz="2800" dirty="0" smtClean="0"/>
              <a:t>etc</a:t>
            </a:r>
          </a:p>
          <a:p>
            <a:endParaRPr lang="en-US" dirty="0"/>
          </a:p>
        </p:txBody>
      </p:sp>
      <p:pic>
        <p:nvPicPr>
          <p:cNvPr id="8" name="Picture 7" descr="C:\Users\rbinga\Desktop\Pictures\pics\Field visits- 14-17-01-2014\IMG00901-20140115-1305.jpg"/>
          <p:cNvPicPr/>
          <p:nvPr/>
        </p:nvPicPr>
        <p:blipFill>
          <a:blip r:embed="rId2" cstate="print"/>
          <a:srcRect/>
          <a:stretch>
            <a:fillRect/>
          </a:stretch>
        </p:blipFill>
        <p:spPr bwMode="auto">
          <a:xfrm>
            <a:off x="5798112" y="4462509"/>
            <a:ext cx="3193488" cy="23954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C:\Users\rbinga\Desktop\Pictures\pics\Field visits- 14-17-01-2014\IMG00900-20140115-1304.jpg"/>
          <p:cNvPicPr/>
          <p:nvPr/>
        </p:nvPicPr>
        <p:blipFill>
          <a:blip r:embed="rId3"/>
          <a:srcRect/>
          <a:stretch>
            <a:fillRect/>
          </a:stretch>
        </p:blipFill>
        <p:spPr bwMode="auto">
          <a:xfrm>
            <a:off x="76200" y="3294997"/>
            <a:ext cx="3733800" cy="2801003"/>
          </a:xfrm>
          <a:prstGeom prst="rect">
            <a:avLst/>
          </a:prstGeom>
          <a:noFill/>
          <a:ln w="9525">
            <a:noFill/>
            <a:miter lim="800000"/>
            <a:headEnd/>
            <a:tailEnd/>
          </a:ln>
        </p:spPr>
      </p:pic>
      <p:pic>
        <p:nvPicPr>
          <p:cNvPr id="10" name="Picture 9" descr="C:\Users\rbinga\Desktop\Pictures\pics\Field visits- 14-17-01-2014\IMG00902-20140115-1306.jpg"/>
          <p:cNvPicPr/>
          <p:nvPr/>
        </p:nvPicPr>
        <p:blipFill>
          <a:blip r:embed="rId4" cstate="print"/>
          <a:srcRect/>
          <a:stretch>
            <a:fillRect/>
          </a:stretch>
        </p:blipFill>
        <p:spPr bwMode="auto">
          <a:xfrm>
            <a:off x="3152775" y="4135703"/>
            <a:ext cx="3019425" cy="2265097"/>
          </a:xfrm>
          <a:prstGeom prst="rect">
            <a:avLst/>
          </a:prstGeom>
          <a:noFill/>
          <a:ln w="9525">
            <a:noFill/>
            <a:miter lim="800000"/>
            <a:headEnd/>
            <a:tailEnd/>
          </a:ln>
        </p:spPr>
      </p:pic>
      <p:pic>
        <p:nvPicPr>
          <p:cNvPr id="11" name="Picture 2" descr="C:\Users\jkumwenda\Documents\WORK - ACE\11. RAB\FtF Logo.gif"/>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676400" y="76200"/>
            <a:ext cx="5400675" cy="7620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TRAINING IN PEST AND DISEASE MANAGEMENT</a:t>
            </a:r>
            <a:endParaRPr lang="en-US" sz="2800" dirty="0"/>
          </a:p>
        </p:txBody>
      </p:sp>
      <p:sp>
        <p:nvSpPr>
          <p:cNvPr id="3" name="Content Placeholder 2"/>
          <p:cNvSpPr>
            <a:spLocks noGrp="1"/>
          </p:cNvSpPr>
          <p:nvPr>
            <p:ph idx="1"/>
          </p:nvPr>
        </p:nvSpPr>
        <p:spPr>
          <a:xfrm>
            <a:off x="554181" y="1905000"/>
            <a:ext cx="8229600" cy="4038600"/>
          </a:xfrm>
        </p:spPr>
        <p:txBody>
          <a:bodyPr>
            <a:normAutofit/>
          </a:bodyPr>
          <a:lstStyle/>
          <a:p>
            <a:pPr algn="just">
              <a:buNone/>
            </a:pPr>
            <a:r>
              <a:rPr lang="en-US" sz="2800" dirty="0" smtClean="0"/>
              <a:t>FUM trained a total of 695 L &amp; A farmers and 16 </a:t>
            </a:r>
            <a:r>
              <a:rPr lang="en-US" sz="2800" dirty="0" err="1" smtClean="0"/>
              <a:t>govt</a:t>
            </a:r>
            <a:r>
              <a:rPr lang="en-US" sz="2800" dirty="0" smtClean="0"/>
              <a:t> staff in Pest and Disease Management. The training was held in all the EPAs as shown in the table below</a:t>
            </a:r>
          </a:p>
          <a:p>
            <a:pPr algn="just">
              <a:buNone/>
            </a:pPr>
            <a:endParaRPr lang="en-US" dirty="0" smtClean="0"/>
          </a:p>
          <a:p>
            <a:pPr algn="just">
              <a:buNone/>
            </a:pPr>
            <a:endParaRPr lang="en-US" dirty="0" smtClean="0"/>
          </a:p>
          <a:p>
            <a:pPr algn="just">
              <a:buNone/>
            </a:pPr>
            <a:endParaRPr lang="en-US" dirty="0" smtClean="0"/>
          </a:p>
          <a:p>
            <a:pPr algn="just"/>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76200" y="6069965"/>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10" name="Table 9"/>
          <p:cNvGraphicFramePr>
            <a:graphicFrameLocks noGrp="1"/>
          </p:cNvGraphicFramePr>
          <p:nvPr/>
        </p:nvGraphicFramePr>
        <p:xfrm>
          <a:off x="1524000" y="3276600"/>
          <a:ext cx="6400800" cy="2966720"/>
        </p:xfrm>
        <a:graphic>
          <a:graphicData uri="http://schemas.openxmlformats.org/drawingml/2006/table">
            <a:tbl>
              <a:tblPr firstRow="1" bandRow="1">
                <a:tableStyleId>{5C22544A-7EE6-4342-B048-85BDC9FD1C3A}</a:tableStyleId>
              </a:tblPr>
              <a:tblGrid>
                <a:gridCol w="1066800"/>
                <a:gridCol w="933450"/>
                <a:gridCol w="800100"/>
                <a:gridCol w="640080"/>
                <a:gridCol w="800100"/>
                <a:gridCol w="712470"/>
                <a:gridCol w="609600"/>
                <a:gridCol w="838200"/>
              </a:tblGrid>
              <a:tr h="370840">
                <a:tc>
                  <a:txBody>
                    <a:bodyPr/>
                    <a:lstStyle/>
                    <a:p>
                      <a:r>
                        <a:rPr lang="en-US" dirty="0" smtClean="0"/>
                        <a:t>District</a:t>
                      </a:r>
                      <a:endParaRPr lang="en-US" dirty="0"/>
                    </a:p>
                  </a:txBody>
                  <a:tcPr/>
                </a:tc>
                <a:tc>
                  <a:txBody>
                    <a:bodyPr/>
                    <a:lstStyle/>
                    <a:p>
                      <a:r>
                        <a:rPr lang="en-US" dirty="0" smtClean="0"/>
                        <a:t>EPA</a:t>
                      </a:r>
                      <a:endParaRPr lang="en-US" dirty="0"/>
                    </a:p>
                  </a:txBody>
                  <a:tcPr/>
                </a:tc>
                <a:tc gridSpan="2">
                  <a:txBody>
                    <a:bodyPr/>
                    <a:lstStyle/>
                    <a:p>
                      <a:r>
                        <a:rPr lang="en-US" dirty="0" smtClean="0"/>
                        <a:t>Participants</a:t>
                      </a:r>
                      <a:endParaRPr lang="en-US" dirty="0"/>
                    </a:p>
                  </a:txBody>
                  <a:tcPr/>
                </a:tc>
                <a:tc hMerge="1">
                  <a:txBody>
                    <a:bodyPr/>
                    <a:lstStyle/>
                    <a:p>
                      <a:endParaRPr lang="en-US" dirty="0"/>
                    </a:p>
                  </a:txBody>
                  <a:tcPr/>
                </a:tc>
                <a:tc>
                  <a:txBody>
                    <a:bodyPr/>
                    <a:lstStyle/>
                    <a:p>
                      <a:r>
                        <a:rPr lang="en-US" dirty="0" smtClean="0"/>
                        <a:t>Total</a:t>
                      </a:r>
                      <a:endParaRPr lang="en-US" dirty="0"/>
                    </a:p>
                  </a:txBody>
                  <a:tcPr/>
                </a:tc>
                <a:tc gridSpan="2">
                  <a:txBody>
                    <a:bodyPr/>
                    <a:lstStyle/>
                    <a:p>
                      <a:r>
                        <a:rPr lang="en-US" dirty="0" err="1" smtClean="0"/>
                        <a:t>Govt</a:t>
                      </a:r>
                      <a:r>
                        <a:rPr lang="en-US" baseline="0" dirty="0" smtClean="0"/>
                        <a:t> Staff</a:t>
                      </a:r>
                      <a:endParaRPr lang="en-US" dirty="0"/>
                    </a:p>
                  </a:txBody>
                  <a:tcPr/>
                </a:tc>
                <a:tc hMerge="1">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r>
                        <a:rPr lang="en-US" dirty="0" smtClean="0"/>
                        <a:t>MALE</a:t>
                      </a:r>
                      <a:endParaRPr lang="en-US" dirty="0"/>
                    </a:p>
                  </a:txBody>
                  <a:tcPr/>
                </a:tc>
                <a:tc>
                  <a:txBody>
                    <a:bodyPr/>
                    <a:lstStyle/>
                    <a:p>
                      <a:r>
                        <a:rPr lang="en-US" dirty="0" smtClean="0"/>
                        <a:t>FEM</a:t>
                      </a:r>
                      <a:endParaRPr lang="en-US" dirty="0"/>
                    </a:p>
                  </a:txBody>
                  <a:tcPr/>
                </a:tc>
                <a:tc>
                  <a:txBody>
                    <a:bodyPr/>
                    <a:lstStyle/>
                    <a:p>
                      <a:endParaRPr lang="en-US"/>
                    </a:p>
                  </a:txBody>
                  <a:tcPr/>
                </a:tc>
                <a:tc>
                  <a:txBody>
                    <a:bodyPr/>
                    <a:lstStyle/>
                    <a:p>
                      <a:r>
                        <a:rPr lang="en-US" dirty="0" smtClean="0"/>
                        <a:t>Male</a:t>
                      </a:r>
                      <a:endParaRPr lang="en-US" dirty="0"/>
                    </a:p>
                  </a:txBody>
                  <a:tcPr/>
                </a:tc>
                <a:tc>
                  <a:txBody>
                    <a:bodyPr/>
                    <a:lstStyle/>
                    <a:p>
                      <a:r>
                        <a:rPr lang="en-US" dirty="0" smtClean="0"/>
                        <a:t>Fem</a:t>
                      </a:r>
                      <a:endParaRPr lang="en-US" dirty="0"/>
                    </a:p>
                  </a:txBody>
                  <a:tcPr/>
                </a:tc>
                <a:tc>
                  <a:txBody>
                    <a:bodyPr/>
                    <a:lstStyle/>
                    <a:p>
                      <a:endParaRPr lang="en-US"/>
                    </a:p>
                  </a:txBody>
                  <a:tcPr/>
                </a:tc>
              </a:tr>
              <a:tr h="370840">
                <a:tc>
                  <a:txBody>
                    <a:bodyPr/>
                    <a:lstStyle/>
                    <a:p>
                      <a:r>
                        <a:rPr lang="en-US" dirty="0" err="1" smtClean="0"/>
                        <a:t>Dedza</a:t>
                      </a:r>
                      <a:endParaRPr lang="en-US" dirty="0"/>
                    </a:p>
                  </a:txBody>
                  <a:tcPr/>
                </a:tc>
                <a:tc>
                  <a:txBody>
                    <a:bodyPr/>
                    <a:lstStyle/>
                    <a:p>
                      <a:r>
                        <a:rPr lang="en-US" dirty="0" err="1" smtClean="0"/>
                        <a:t>Linthip</a:t>
                      </a:r>
                      <a:endParaRPr lang="en-US" dirty="0"/>
                    </a:p>
                  </a:txBody>
                  <a:tcPr/>
                </a:tc>
                <a:tc>
                  <a:txBody>
                    <a:bodyPr/>
                    <a:lstStyle/>
                    <a:p>
                      <a:r>
                        <a:rPr lang="en-US" dirty="0" smtClean="0"/>
                        <a:t>26</a:t>
                      </a:r>
                      <a:endParaRPr lang="en-US" dirty="0"/>
                    </a:p>
                  </a:txBody>
                  <a:tcPr/>
                </a:tc>
                <a:tc>
                  <a:txBody>
                    <a:bodyPr/>
                    <a:lstStyle/>
                    <a:p>
                      <a:r>
                        <a:rPr lang="en-US" dirty="0" smtClean="0"/>
                        <a:t>24</a:t>
                      </a:r>
                      <a:endParaRPr lang="en-US" dirty="0"/>
                    </a:p>
                  </a:txBody>
                  <a:tcPr/>
                </a:tc>
                <a:tc>
                  <a:txBody>
                    <a:bodyPr/>
                    <a:lstStyle/>
                    <a:p>
                      <a:r>
                        <a:rPr lang="en-US" dirty="0" smtClean="0"/>
                        <a:t>50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3</a:t>
                      </a:r>
                      <a:endParaRPr lang="en-US" dirty="0"/>
                    </a:p>
                  </a:txBody>
                  <a:tcPr/>
                </a:tc>
              </a:tr>
              <a:tr h="370840">
                <a:tc>
                  <a:txBody>
                    <a:bodyPr/>
                    <a:lstStyle/>
                    <a:p>
                      <a:r>
                        <a:rPr lang="en-US" dirty="0" err="1" smtClean="0"/>
                        <a:t>LIlongwe</a:t>
                      </a:r>
                      <a:endParaRPr lang="en-US" dirty="0"/>
                    </a:p>
                  </a:txBody>
                  <a:tcPr/>
                </a:tc>
                <a:tc>
                  <a:txBody>
                    <a:bodyPr/>
                    <a:lstStyle/>
                    <a:p>
                      <a:r>
                        <a:rPr lang="en-US" dirty="0" err="1" smtClean="0"/>
                        <a:t>Chitsim</a:t>
                      </a:r>
                      <a:endParaRPr lang="en-US" dirty="0"/>
                    </a:p>
                  </a:txBody>
                  <a:tcPr/>
                </a:tc>
                <a:tc>
                  <a:txBody>
                    <a:bodyPr/>
                    <a:lstStyle/>
                    <a:p>
                      <a:r>
                        <a:rPr lang="en-US" dirty="0" smtClean="0"/>
                        <a:t>30</a:t>
                      </a:r>
                      <a:endParaRPr lang="en-US" dirty="0"/>
                    </a:p>
                  </a:txBody>
                  <a:tcPr/>
                </a:tc>
                <a:tc>
                  <a:txBody>
                    <a:bodyPr/>
                    <a:lstStyle/>
                    <a:p>
                      <a:r>
                        <a:rPr lang="en-US" dirty="0" smtClean="0"/>
                        <a:t>20</a:t>
                      </a:r>
                      <a:endParaRPr lang="en-US" dirty="0"/>
                    </a:p>
                  </a:txBody>
                  <a:tcPr/>
                </a:tc>
                <a:tc>
                  <a:txBody>
                    <a:bodyPr/>
                    <a:lstStyle/>
                    <a:p>
                      <a:r>
                        <a:rPr lang="en-US" dirty="0" smtClean="0"/>
                        <a:t>50</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3</a:t>
                      </a:r>
                      <a:endParaRPr lang="en-US" dirty="0"/>
                    </a:p>
                  </a:txBody>
                  <a:tcPr/>
                </a:tc>
              </a:tr>
              <a:tr h="370840">
                <a:tc>
                  <a:txBody>
                    <a:bodyPr/>
                    <a:lstStyle/>
                    <a:p>
                      <a:endParaRPr lang="en-US" dirty="0"/>
                    </a:p>
                  </a:txBody>
                  <a:tcPr/>
                </a:tc>
                <a:tc>
                  <a:txBody>
                    <a:bodyPr/>
                    <a:lstStyle/>
                    <a:p>
                      <a:r>
                        <a:rPr lang="en-US" dirty="0" err="1" smtClean="0"/>
                        <a:t>Chileka</a:t>
                      </a:r>
                      <a:endParaRPr lang="en-US" dirty="0"/>
                    </a:p>
                  </a:txBody>
                  <a:tcPr/>
                </a:tc>
                <a:tc>
                  <a:txBody>
                    <a:bodyPr/>
                    <a:lstStyle/>
                    <a:p>
                      <a:r>
                        <a:rPr lang="en-US" dirty="0" smtClean="0"/>
                        <a:t>86</a:t>
                      </a:r>
                      <a:endParaRPr lang="en-US" dirty="0"/>
                    </a:p>
                  </a:txBody>
                  <a:tcPr/>
                </a:tc>
                <a:tc>
                  <a:txBody>
                    <a:bodyPr/>
                    <a:lstStyle/>
                    <a:p>
                      <a:r>
                        <a:rPr lang="en-US" dirty="0" smtClean="0"/>
                        <a:t>67</a:t>
                      </a:r>
                      <a:endParaRPr lang="en-US" dirty="0"/>
                    </a:p>
                  </a:txBody>
                  <a:tcPr/>
                </a:tc>
                <a:tc>
                  <a:txBody>
                    <a:bodyPr/>
                    <a:lstStyle/>
                    <a:p>
                      <a:r>
                        <a:rPr lang="en-US" dirty="0" smtClean="0"/>
                        <a:t>153</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r>
              <a:tr h="370840">
                <a:tc>
                  <a:txBody>
                    <a:bodyPr/>
                    <a:lstStyle/>
                    <a:p>
                      <a:r>
                        <a:rPr lang="en-US" dirty="0" err="1" smtClean="0"/>
                        <a:t>Mchinji</a:t>
                      </a:r>
                      <a:endParaRPr lang="en-US" dirty="0"/>
                    </a:p>
                  </a:txBody>
                  <a:tcPr/>
                </a:tc>
                <a:tc>
                  <a:txBody>
                    <a:bodyPr/>
                    <a:lstStyle/>
                    <a:p>
                      <a:r>
                        <a:rPr lang="en-US" dirty="0" err="1" smtClean="0"/>
                        <a:t>Mikund</a:t>
                      </a:r>
                      <a:endParaRPr lang="en-US" dirty="0"/>
                    </a:p>
                  </a:txBody>
                  <a:tcPr/>
                </a:tc>
                <a:tc>
                  <a:txBody>
                    <a:bodyPr/>
                    <a:lstStyle/>
                    <a:p>
                      <a:r>
                        <a:rPr lang="en-US" dirty="0" smtClean="0"/>
                        <a:t>145</a:t>
                      </a:r>
                      <a:endParaRPr lang="en-US" dirty="0"/>
                    </a:p>
                  </a:txBody>
                  <a:tcPr/>
                </a:tc>
                <a:tc>
                  <a:txBody>
                    <a:bodyPr/>
                    <a:lstStyle/>
                    <a:p>
                      <a:r>
                        <a:rPr lang="en-US" dirty="0" smtClean="0"/>
                        <a:t>113</a:t>
                      </a:r>
                      <a:endParaRPr lang="en-US" dirty="0"/>
                    </a:p>
                  </a:txBody>
                  <a:tcPr/>
                </a:tc>
                <a:tc>
                  <a:txBody>
                    <a:bodyPr/>
                    <a:lstStyle/>
                    <a:p>
                      <a:r>
                        <a:rPr lang="en-US" dirty="0" smtClean="0"/>
                        <a:t>258</a:t>
                      </a:r>
                      <a:endParaRPr lang="en-US" dirty="0"/>
                    </a:p>
                  </a:txBody>
                  <a:tcPr/>
                </a:tc>
                <a:tc>
                  <a:txBody>
                    <a:bodyPr/>
                    <a:lstStyle/>
                    <a:p>
                      <a:r>
                        <a:rPr lang="en-US" dirty="0" smtClean="0"/>
                        <a:t>3</a:t>
                      </a:r>
                      <a:endParaRPr lang="en-US" dirty="0"/>
                    </a:p>
                  </a:txBody>
                  <a:tcPr/>
                </a:tc>
                <a:tc>
                  <a:txBody>
                    <a:bodyPr/>
                    <a:lstStyle/>
                    <a:p>
                      <a:r>
                        <a:rPr lang="en-US" dirty="0" smtClean="0"/>
                        <a:t>2</a:t>
                      </a:r>
                      <a:endParaRPr lang="en-US" dirty="0"/>
                    </a:p>
                  </a:txBody>
                  <a:tcPr/>
                </a:tc>
                <a:tc>
                  <a:txBody>
                    <a:bodyPr/>
                    <a:lstStyle/>
                    <a:p>
                      <a:r>
                        <a:rPr lang="en-US" dirty="0" smtClean="0"/>
                        <a:t>5</a:t>
                      </a:r>
                      <a:endParaRPr lang="en-US" dirty="0"/>
                    </a:p>
                  </a:txBody>
                  <a:tcPr/>
                </a:tc>
              </a:tr>
              <a:tr h="370840">
                <a:tc>
                  <a:txBody>
                    <a:bodyPr/>
                    <a:lstStyle/>
                    <a:p>
                      <a:endParaRPr lang="en-US" dirty="0"/>
                    </a:p>
                  </a:txBody>
                  <a:tcPr/>
                </a:tc>
                <a:tc>
                  <a:txBody>
                    <a:bodyPr/>
                    <a:lstStyle/>
                    <a:p>
                      <a:r>
                        <a:rPr lang="en-US" dirty="0" err="1" smtClean="0"/>
                        <a:t>Chiosya</a:t>
                      </a:r>
                      <a:endParaRPr lang="en-US" dirty="0"/>
                    </a:p>
                  </a:txBody>
                  <a:tcPr/>
                </a:tc>
                <a:tc>
                  <a:txBody>
                    <a:bodyPr/>
                    <a:lstStyle/>
                    <a:p>
                      <a:r>
                        <a:rPr lang="en-US" dirty="0" smtClean="0"/>
                        <a:t>114</a:t>
                      </a:r>
                      <a:endParaRPr lang="en-US" dirty="0"/>
                    </a:p>
                  </a:txBody>
                  <a:tcPr/>
                </a:tc>
                <a:tc>
                  <a:txBody>
                    <a:bodyPr/>
                    <a:lstStyle/>
                    <a:p>
                      <a:r>
                        <a:rPr lang="en-US" dirty="0" smtClean="0"/>
                        <a:t>70</a:t>
                      </a:r>
                      <a:endParaRPr lang="en-US" dirty="0"/>
                    </a:p>
                  </a:txBody>
                  <a:tcPr/>
                </a:tc>
                <a:tc>
                  <a:txBody>
                    <a:bodyPr/>
                    <a:lstStyle/>
                    <a:p>
                      <a:r>
                        <a:rPr lang="en-US" dirty="0" smtClean="0"/>
                        <a:t>184</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r>
              <a:tr h="370840">
                <a:tc gridSpan="2">
                  <a:txBody>
                    <a:bodyPr/>
                    <a:lstStyle/>
                    <a:p>
                      <a:r>
                        <a:rPr lang="en-US" b="1" dirty="0" smtClean="0"/>
                        <a:t>Total</a:t>
                      </a:r>
                      <a:endParaRPr lang="en-US" b="1" dirty="0"/>
                    </a:p>
                  </a:txBody>
                  <a:tcPr/>
                </a:tc>
                <a:tc hMerge="1">
                  <a:txBody>
                    <a:bodyPr/>
                    <a:lstStyle/>
                    <a:p>
                      <a:endParaRPr lang="en-US" dirty="0"/>
                    </a:p>
                  </a:txBody>
                  <a:tcPr/>
                </a:tc>
                <a:tc>
                  <a:txBody>
                    <a:bodyPr/>
                    <a:lstStyle/>
                    <a:p>
                      <a:r>
                        <a:rPr lang="en-US" b="1" dirty="0" smtClean="0"/>
                        <a:t>401</a:t>
                      </a:r>
                      <a:endParaRPr lang="en-US" b="1" dirty="0"/>
                    </a:p>
                  </a:txBody>
                  <a:tcPr/>
                </a:tc>
                <a:tc>
                  <a:txBody>
                    <a:bodyPr/>
                    <a:lstStyle/>
                    <a:p>
                      <a:r>
                        <a:rPr lang="en-US" b="1" dirty="0" smtClean="0"/>
                        <a:t>294</a:t>
                      </a:r>
                      <a:endParaRPr lang="en-US" b="1" dirty="0"/>
                    </a:p>
                  </a:txBody>
                  <a:tcPr/>
                </a:tc>
                <a:tc>
                  <a:txBody>
                    <a:bodyPr/>
                    <a:lstStyle/>
                    <a:p>
                      <a:r>
                        <a:rPr lang="en-US" b="1" dirty="0" smtClean="0"/>
                        <a:t>695</a:t>
                      </a:r>
                      <a:endParaRPr lang="en-US" b="1" dirty="0"/>
                    </a:p>
                  </a:txBody>
                  <a:tcPr/>
                </a:tc>
                <a:tc>
                  <a:txBody>
                    <a:bodyPr/>
                    <a:lstStyle/>
                    <a:p>
                      <a:r>
                        <a:rPr lang="en-US" b="1" dirty="0" smtClean="0"/>
                        <a:t>12</a:t>
                      </a:r>
                      <a:endParaRPr lang="en-US" b="1" dirty="0"/>
                    </a:p>
                  </a:txBody>
                  <a:tcPr/>
                </a:tc>
                <a:tc>
                  <a:txBody>
                    <a:bodyPr/>
                    <a:lstStyle/>
                    <a:p>
                      <a:r>
                        <a:rPr lang="en-US" b="1" dirty="0" smtClean="0"/>
                        <a:t>4</a:t>
                      </a:r>
                      <a:endParaRPr lang="en-US" b="1" dirty="0"/>
                    </a:p>
                  </a:txBody>
                  <a:tcPr/>
                </a:tc>
                <a:tc>
                  <a:txBody>
                    <a:bodyPr/>
                    <a:lstStyle/>
                    <a:p>
                      <a:r>
                        <a:rPr lang="en-US" b="1" dirty="0" smtClean="0"/>
                        <a:t>16</a:t>
                      </a:r>
                      <a:endParaRPr lang="en-US" b="1" dirty="0"/>
                    </a:p>
                  </a:txBody>
                  <a:tcPr/>
                </a:tc>
              </a:tr>
            </a:tbl>
          </a:graphicData>
        </a:graphic>
      </p:graphicFrame>
      <p:pic>
        <p:nvPicPr>
          <p:cNvPr id="11"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spTree>
    <p:extLst>
      <p:ext uri="{BB962C8B-B14F-4D97-AF65-F5344CB8AC3E}">
        <p14:creationId xmlns="" xmlns:p14="http://schemas.microsoft.com/office/powerpoint/2010/main" val="3230833385"/>
      </p:ext>
    </p:extLst>
  </p:cSld>
  <p:clrMapOvr>
    <a:masterClrMapping/>
  </p:clrMapOvr>
  <p:transition spd="slow" advTm="2147342000">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
            </a:r>
            <a:br>
              <a:rPr lang="en-US" sz="3200" b="1" dirty="0" smtClean="0"/>
            </a:br>
            <a:r>
              <a:rPr lang="en-US" sz="2800" b="1" dirty="0" smtClean="0"/>
              <a:t>PEST AND DISEASE MANAGEMENT TRAINING Cont…</a:t>
            </a:r>
            <a:endParaRPr lang="en-US" sz="2800" dirty="0"/>
          </a:p>
        </p:txBody>
      </p:sp>
      <p:sp>
        <p:nvSpPr>
          <p:cNvPr id="3" name="Content Placeholder 2"/>
          <p:cNvSpPr>
            <a:spLocks noGrp="1"/>
          </p:cNvSpPr>
          <p:nvPr>
            <p:ph idx="1"/>
          </p:nvPr>
        </p:nvSpPr>
        <p:spPr/>
        <p:txBody>
          <a:bodyPr/>
          <a:lstStyle/>
          <a:p>
            <a:pPr>
              <a:buNone/>
            </a:pPr>
            <a:r>
              <a:rPr lang="en-GB" b="1" dirty="0" smtClean="0">
                <a:solidFill>
                  <a:schemeClr val="accent6">
                    <a:lumMod val="75000"/>
                  </a:schemeClr>
                </a:solidFill>
              </a:rPr>
              <a:t>TRAINING CONTENT</a:t>
            </a:r>
            <a:endParaRPr lang="en-US" dirty="0" smtClean="0">
              <a:solidFill>
                <a:schemeClr val="accent6">
                  <a:lumMod val="75000"/>
                </a:schemeClr>
              </a:solidFill>
            </a:endParaRPr>
          </a:p>
          <a:p>
            <a:pPr lvl="0"/>
            <a:r>
              <a:rPr lang="en-US" dirty="0" smtClean="0"/>
              <a:t>Identifying pest and diseases in legumes</a:t>
            </a:r>
          </a:p>
          <a:p>
            <a:pPr lvl="0"/>
            <a:r>
              <a:rPr lang="en-US" dirty="0" smtClean="0"/>
              <a:t>Signs and symptoms </a:t>
            </a:r>
          </a:p>
          <a:p>
            <a:pPr lvl="0"/>
            <a:r>
              <a:rPr lang="en-US" dirty="0" smtClean="0"/>
              <a:t>Controlling pest and Diseases</a:t>
            </a:r>
          </a:p>
          <a:p>
            <a:pPr lvl="0"/>
            <a:r>
              <a:rPr lang="en-US" dirty="0" smtClean="0"/>
              <a:t>Methods of treatment</a:t>
            </a:r>
          </a:p>
          <a:p>
            <a:pPr lvl="0"/>
            <a:r>
              <a:rPr lang="en-US" dirty="0" smtClean="0"/>
              <a:t>Impact of pest and Diseases on  crop yields</a:t>
            </a:r>
          </a:p>
          <a:p>
            <a:endParaRPr lang="en-US" dirty="0"/>
          </a:p>
        </p:txBody>
      </p:sp>
      <p:pic>
        <p:nvPicPr>
          <p:cNvPr id="4" name="Picture 3" descr="IITA_logo_-_standard_-_regular"/>
          <p:cNvPicPr/>
          <p:nvPr/>
        </p:nvPicPr>
        <p:blipFill>
          <a:blip r:embed="rId2" cstate="print"/>
          <a:srcRect/>
          <a:stretch>
            <a:fillRect/>
          </a:stretch>
        </p:blipFill>
        <p:spPr bwMode="auto">
          <a:xfrm>
            <a:off x="4166619" y="6248400"/>
            <a:ext cx="810762" cy="529814"/>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bwMode="auto">
          <a:xfrm>
            <a:off x="7848600" y="6002337"/>
            <a:ext cx="1239838" cy="779463"/>
          </a:xfrm>
          <a:prstGeom prst="rect">
            <a:avLst/>
          </a:prstGeom>
          <a:noFill/>
          <a:ln w="9525">
            <a:noFill/>
            <a:miter lim="800000"/>
            <a:headEnd/>
            <a:tailEnd/>
          </a:ln>
        </p:spPr>
      </p:pic>
      <p:pic>
        <p:nvPicPr>
          <p:cNvPr id="6" name="Picture 5" descr="Description: Standard_USAID_Identity_CMYK"/>
          <p:cNvPicPr/>
          <p:nvPr/>
        </p:nvPicPr>
        <p:blipFill rotWithShape="1">
          <a:blip r:embed="rId4"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7" name="Picture 2" descr="C:\Users\jkumwenda\Documents\WORK - ACE\11. RAB\FtF Logo.gif"/>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cover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3100" dirty="0" smtClean="0"/>
              <a:t>PEST AND DISEASE MGT Cont…..</a:t>
            </a:r>
            <a:endParaRPr lang="en-US" sz="3100" dirty="0"/>
          </a:p>
        </p:txBody>
      </p:sp>
      <p:sp>
        <p:nvSpPr>
          <p:cNvPr id="3" name="Content Placeholder 2"/>
          <p:cNvSpPr>
            <a:spLocks noGrp="1"/>
          </p:cNvSpPr>
          <p:nvPr>
            <p:ph idx="1"/>
          </p:nvPr>
        </p:nvSpPr>
        <p:spPr/>
        <p:txBody>
          <a:bodyPr/>
          <a:lstStyle/>
          <a:p>
            <a:pPr>
              <a:buNone/>
            </a:pPr>
            <a:r>
              <a:rPr lang="en-US" sz="2800" i="1" dirty="0" smtClean="0"/>
              <a:t>Training sessions in progress in </a:t>
            </a:r>
            <a:r>
              <a:rPr lang="en-US" sz="2800" i="1" dirty="0" err="1" smtClean="0"/>
              <a:t>Linthipe</a:t>
            </a:r>
            <a:r>
              <a:rPr lang="en-US" sz="2800" i="1" dirty="0" smtClean="0"/>
              <a:t> and </a:t>
            </a:r>
            <a:r>
              <a:rPr lang="en-US" sz="2800" i="1" dirty="0" err="1" smtClean="0"/>
              <a:t>Chitsime</a:t>
            </a:r>
            <a:r>
              <a:rPr lang="en-US" sz="2800" i="1" dirty="0" smtClean="0"/>
              <a:t> EPAs</a:t>
            </a:r>
          </a:p>
          <a:p>
            <a:pPr>
              <a:buNone/>
            </a:pPr>
            <a:endParaRPr lang="en-US" dirty="0" smtClean="0"/>
          </a:p>
          <a:p>
            <a:pPr>
              <a:buNone/>
            </a:pPr>
            <a:endParaRPr lang="en-US" dirty="0"/>
          </a:p>
        </p:txBody>
      </p:sp>
      <p:pic>
        <p:nvPicPr>
          <p:cNvPr id="4" name="Content Placeholder 3" descr="DSC_0019"/>
          <p:cNvPicPr>
            <a:picLocks/>
          </p:cNvPicPr>
          <p:nvPr/>
        </p:nvPicPr>
        <p:blipFill>
          <a:blip r:embed="rId2" cstate="print"/>
          <a:srcRect/>
          <a:stretch>
            <a:fillRect/>
          </a:stretch>
        </p:blipFill>
        <p:spPr bwMode="auto">
          <a:xfrm>
            <a:off x="304800" y="3114502"/>
            <a:ext cx="3940925" cy="2905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IMG_20170224_101007"/>
          <p:cNvPicPr/>
          <p:nvPr/>
        </p:nvPicPr>
        <p:blipFill>
          <a:blip r:embed="rId3" cstate="print"/>
          <a:srcRect/>
          <a:stretch>
            <a:fillRect/>
          </a:stretch>
        </p:blipFill>
        <p:spPr bwMode="auto">
          <a:xfrm>
            <a:off x="4267200" y="2405062"/>
            <a:ext cx="3505201" cy="2852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175786"/>
            <a:ext cx="810762" cy="529814"/>
          </a:xfrm>
          <a:prstGeom prst="rect">
            <a:avLst/>
          </a:prstGeom>
          <a:noFill/>
          <a:ln w="9525">
            <a:noFill/>
            <a:miter lim="800000"/>
            <a:headEnd/>
            <a:tailEnd/>
          </a:ln>
        </p:spPr>
      </p:pic>
      <p:pic>
        <p:nvPicPr>
          <p:cNvPr id="8" name="Picture 7" descr="Description: Standard_USAID_Identity_CMYK"/>
          <p:cNvPicPr/>
          <p:nvPr/>
        </p:nvPicPr>
        <p:blipFill rotWithShape="1">
          <a:blip r:embed="rId6" cstate="print">
            <a:extLst>
              <a:ext uri="{28A0092B-C50C-407E-A947-70E740481C1C}">
                <a14:useLocalDpi xmlns="" xmlns:a14="http://schemas.microsoft.com/office/drawing/2010/main" val="0"/>
              </a:ext>
            </a:extLst>
          </a:blip>
          <a:srcRect r="45075"/>
          <a:stretch/>
        </p:blipFill>
        <p:spPr bwMode="auto">
          <a:xfrm>
            <a:off x="304800" y="6248400"/>
            <a:ext cx="1828800" cy="533400"/>
          </a:xfrm>
          <a:prstGeom prst="rect">
            <a:avLst/>
          </a:prstGeom>
          <a:noFill/>
          <a:ln>
            <a:noFill/>
          </a:ln>
          <a:extLst>
            <a:ext uri="{53640926-AAD7-44D8-BBD7-CCE9431645EC}">
              <a14:shadowObscured xmlns="" xmlns:a14="http://schemas.microsoft.com/office/drawing/2010/main"/>
            </a:ext>
          </a:extLst>
        </p:spPr>
      </p:pic>
      <p:pic>
        <p:nvPicPr>
          <p:cNvPr id="9" name="Picture 2" descr="C:\Users\jkumwenda\Documents\WORK - ACE\11. RAB\FtF Logo.gif"/>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cover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MONITORING VISITS  </a:t>
            </a:r>
            <a:br>
              <a:rPr lang="en-US" sz="2800" b="1" dirty="0" smtClean="0"/>
            </a:br>
            <a:endParaRPr lang="en-US" sz="2800" b="1" dirty="0"/>
          </a:p>
        </p:txBody>
      </p:sp>
      <p:sp>
        <p:nvSpPr>
          <p:cNvPr id="3" name="Content Placeholder 2"/>
          <p:cNvSpPr>
            <a:spLocks noGrp="1"/>
          </p:cNvSpPr>
          <p:nvPr>
            <p:ph idx="1"/>
          </p:nvPr>
        </p:nvSpPr>
        <p:spPr>
          <a:xfrm>
            <a:off x="486207" y="2057400"/>
            <a:ext cx="8229600" cy="4038600"/>
          </a:xfrm>
        </p:spPr>
        <p:txBody>
          <a:bodyPr>
            <a:normAutofit/>
          </a:bodyPr>
          <a:lstStyle/>
          <a:p>
            <a:pPr algn="just">
              <a:buNone/>
            </a:pPr>
            <a:r>
              <a:rPr lang="en-US" dirty="0" smtClean="0"/>
              <a:t>visits were undertaken by a number of stake holders (USAID, IITA, government, FUM etc) to appreciate </a:t>
            </a:r>
            <a:r>
              <a:rPr lang="en-US" dirty="0" smtClean="0">
                <a:solidFill>
                  <a:srgbClr val="FF0000"/>
                </a:solidFill>
              </a:rPr>
              <a:t>technology adoption</a:t>
            </a:r>
            <a:r>
              <a:rPr lang="en-US" dirty="0" smtClean="0"/>
              <a:t>, </a:t>
            </a:r>
            <a:r>
              <a:rPr lang="en-US" dirty="0" smtClean="0">
                <a:solidFill>
                  <a:schemeClr val="accent6">
                    <a:lumMod val="75000"/>
                  </a:schemeClr>
                </a:solidFill>
              </a:rPr>
              <a:t>crop development </a:t>
            </a:r>
            <a:r>
              <a:rPr lang="en-US" dirty="0" smtClean="0"/>
              <a:t>and challenges being faced by the farmers. </a:t>
            </a:r>
          </a:p>
          <a:p>
            <a:pPr algn="just">
              <a:buNone/>
            </a:pPr>
            <a:r>
              <a:rPr lang="en-US" dirty="0" smtClean="0"/>
              <a:t>Visitors interacted with farmers to learn more from them</a:t>
            </a:r>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0" name="Picture 9" descr="C:\Users\rbinga\Documents\Documents\Binga\Bridging Program\Pics Martin Visit\DSC_0034.JPG"/>
          <p:cNvPicPr/>
          <p:nvPr/>
        </p:nvPicPr>
        <p:blipFill>
          <a:blip r:embed="rId6" cstate="print"/>
          <a:srcRect/>
          <a:stretch>
            <a:fillRect/>
          </a:stretch>
        </p:blipFill>
        <p:spPr bwMode="auto">
          <a:xfrm>
            <a:off x="5181600" y="5379029"/>
            <a:ext cx="2257425" cy="1402771"/>
          </a:xfrm>
          <a:prstGeom prst="rect">
            <a:avLst/>
          </a:prstGeom>
          <a:ln>
            <a:noFill/>
          </a:ln>
          <a:effectLst>
            <a:softEdge rad="112500"/>
          </a:effectLst>
        </p:spPr>
      </p:pic>
    </p:spTree>
    <p:extLst>
      <p:ext uri="{BB962C8B-B14F-4D97-AF65-F5344CB8AC3E}">
        <p14:creationId xmlns="" xmlns:p14="http://schemas.microsoft.com/office/powerpoint/2010/main" val="2428570748"/>
      </p:ext>
    </p:extLst>
  </p:cSld>
  <p:clrMapOvr>
    <a:masterClrMapping/>
  </p:clrMapOvr>
  <p:transition spd="slow" advTm="2147342000">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3600" dirty="0" smtClean="0"/>
              <a:t>Field Visits</a:t>
            </a:r>
            <a:endParaRPr lang="en-US" sz="3600" dirty="0"/>
          </a:p>
        </p:txBody>
      </p:sp>
      <p:sp>
        <p:nvSpPr>
          <p:cNvPr id="3" name="Content Placeholder 2"/>
          <p:cNvSpPr>
            <a:spLocks noGrp="1"/>
          </p:cNvSpPr>
          <p:nvPr>
            <p:ph idx="1"/>
          </p:nvPr>
        </p:nvSpPr>
        <p:spPr/>
        <p:txBody>
          <a:bodyPr>
            <a:normAutofit/>
          </a:bodyPr>
          <a:lstStyle/>
          <a:p>
            <a:pPr>
              <a:buNone/>
            </a:pPr>
            <a:r>
              <a:rPr lang="en-US" sz="2800" i="1" dirty="0" smtClean="0"/>
              <a:t>USAID officials appreciating crop fields in </a:t>
            </a:r>
            <a:r>
              <a:rPr lang="en-US" sz="2800" i="1" dirty="0" err="1" smtClean="0"/>
              <a:t>Mchinji</a:t>
            </a:r>
            <a:r>
              <a:rPr lang="en-US" sz="2800" i="1" dirty="0" smtClean="0"/>
              <a:t> and </a:t>
            </a:r>
            <a:r>
              <a:rPr lang="en-US" sz="2800" i="1" dirty="0" err="1" smtClean="0"/>
              <a:t>Dedza</a:t>
            </a:r>
            <a:endParaRPr lang="en-US" sz="2800" i="1" dirty="0"/>
          </a:p>
        </p:txBody>
      </p:sp>
      <p:pic>
        <p:nvPicPr>
          <p:cNvPr id="4" name="Content Placeholder 3" descr="C:\Users\rbinga\Documents\Documents\Binga\Bridging Program\Pics Martin Visit\DSC_0007.JPG"/>
          <p:cNvPicPr>
            <a:picLocks/>
          </p:cNvPicPr>
          <p:nvPr/>
        </p:nvPicPr>
        <p:blipFill>
          <a:blip r:embed="rId2" cstate="print"/>
          <a:srcRect/>
          <a:stretch>
            <a:fillRect/>
          </a:stretch>
        </p:blipFill>
        <p:spPr bwMode="auto">
          <a:xfrm>
            <a:off x="76200" y="2667000"/>
            <a:ext cx="54102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C:\Users\rbinga\Documents\Documents\Binga\Bridging Program\Pics Martin Visit\DSC_0042.JPG"/>
          <p:cNvPicPr/>
          <p:nvPr/>
        </p:nvPicPr>
        <p:blipFill>
          <a:blip r:embed="rId3" cstate="print"/>
          <a:srcRect/>
          <a:stretch>
            <a:fillRect/>
          </a:stretch>
        </p:blipFill>
        <p:spPr bwMode="auto">
          <a:xfrm>
            <a:off x="4781550" y="4763107"/>
            <a:ext cx="2990850" cy="20186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C:\Users\rbinga\Documents\Documents\Binga\Bridging Program\Pics Martin Visit\DSC_0051.JPG"/>
          <p:cNvPicPr/>
          <p:nvPr/>
        </p:nvPicPr>
        <p:blipFill>
          <a:blip r:embed="rId4" cstate="print"/>
          <a:srcRect/>
          <a:stretch>
            <a:fillRect/>
          </a:stretch>
        </p:blipFill>
        <p:spPr bwMode="auto">
          <a:xfrm>
            <a:off x="7248525" y="5638800"/>
            <a:ext cx="2047875" cy="1219200"/>
          </a:xfrm>
          <a:prstGeom prst="ellipse">
            <a:avLst/>
          </a:prstGeom>
          <a:ln>
            <a:noFill/>
          </a:ln>
          <a:effectLst>
            <a:softEdge rad="112500"/>
          </a:effectLst>
        </p:spPr>
      </p:pic>
      <p:pic>
        <p:nvPicPr>
          <p:cNvPr id="7" name="Picture 6" descr="IITA_logo_-_standard_-_regular"/>
          <p:cNvPicPr/>
          <p:nvPr/>
        </p:nvPicPr>
        <p:blipFill>
          <a:blip r:embed="rId5" cstate="print"/>
          <a:srcRect/>
          <a:stretch>
            <a:fillRect/>
          </a:stretch>
        </p:blipFill>
        <p:spPr bwMode="auto">
          <a:xfrm>
            <a:off x="3886200" y="6175786"/>
            <a:ext cx="810762" cy="529814"/>
          </a:xfrm>
          <a:prstGeom prst="rect">
            <a:avLst/>
          </a:prstGeom>
          <a:noFill/>
          <a:ln w="9525">
            <a:noFill/>
            <a:miter lim="800000"/>
            <a:headEnd/>
            <a:tailEnd/>
          </a:ln>
        </p:spPr>
      </p:pic>
      <p:pic>
        <p:nvPicPr>
          <p:cNvPr id="8" name="Picture 7" descr="Description: Standard_USAID_Identity_CMYK"/>
          <p:cNvPicPr/>
          <p:nvPr/>
        </p:nvPicPr>
        <p:blipFill rotWithShape="1">
          <a:blip r:embed="rId6" cstate="print">
            <a:extLst>
              <a:ext uri="{28A0092B-C50C-407E-A947-70E740481C1C}">
                <a14:useLocalDpi xmlns="" xmlns:a14="http://schemas.microsoft.com/office/drawing/2010/main" val="0"/>
              </a:ext>
            </a:extLst>
          </a:blip>
          <a:srcRect r="45075"/>
          <a:stretch/>
        </p:blipFill>
        <p:spPr bwMode="auto">
          <a:xfrm>
            <a:off x="228600" y="6069965"/>
            <a:ext cx="1905000" cy="711835"/>
          </a:xfrm>
          <a:prstGeom prst="rect">
            <a:avLst/>
          </a:prstGeom>
          <a:noFill/>
          <a:ln>
            <a:noFill/>
          </a:ln>
          <a:extLst>
            <a:ext uri="{53640926-AAD7-44D8-BBD7-CCE9431645EC}">
              <a14:shadowObscured xmlns="" xmlns:a14="http://schemas.microsoft.com/office/drawing/2010/main"/>
            </a:ext>
          </a:extLst>
        </p:spPr>
      </p:pic>
      <p:pic>
        <p:nvPicPr>
          <p:cNvPr id="9" name="Picture 2" descr="C:\Users\jkumwenda\Documents\WORK - ACE\11. RAB\FtF Logo.gif"/>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3600" dirty="0" smtClean="0"/>
              <a:t>Field Visit Cont…</a:t>
            </a:r>
            <a:endParaRPr lang="en-US" sz="3600" dirty="0"/>
          </a:p>
        </p:txBody>
      </p:sp>
      <p:sp>
        <p:nvSpPr>
          <p:cNvPr id="3" name="Content Placeholder 2"/>
          <p:cNvSpPr>
            <a:spLocks noGrp="1"/>
          </p:cNvSpPr>
          <p:nvPr>
            <p:ph idx="1"/>
          </p:nvPr>
        </p:nvSpPr>
        <p:spPr/>
        <p:txBody>
          <a:bodyPr/>
          <a:lstStyle/>
          <a:p>
            <a:pPr>
              <a:buNone/>
            </a:pPr>
            <a:r>
              <a:rPr lang="en-US" sz="2800" b="1" dirty="0" smtClean="0">
                <a:solidFill>
                  <a:srgbClr val="002060"/>
                </a:solidFill>
              </a:rPr>
              <a:t>Pest attack</a:t>
            </a:r>
            <a:r>
              <a:rPr lang="en-US" sz="2800" dirty="0" smtClean="0">
                <a:solidFill>
                  <a:srgbClr val="00B050"/>
                </a:solidFill>
              </a:rPr>
              <a:t>; </a:t>
            </a:r>
            <a:r>
              <a:rPr lang="en-US" sz="2800" dirty="0" smtClean="0"/>
              <a:t>It was observed that some fields had been attacked by pests (caterpillars/leaf rollers) which were damaging the crop</a:t>
            </a:r>
          </a:p>
          <a:p>
            <a:pPr>
              <a:buNone/>
            </a:pPr>
            <a:endParaRPr lang="en-US" dirty="0"/>
          </a:p>
        </p:txBody>
      </p:sp>
      <p:pic>
        <p:nvPicPr>
          <p:cNvPr id="4" name="Picture 3" descr="C:\Users\rbinga\Documents\Documents\Binga\Bridging Program\Pics Martin Visit\DSC_0031.JPG"/>
          <p:cNvPicPr/>
          <p:nvPr/>
        </p:nvPicPr>
        <p:blipFill>
          <a:blip r:embed="rId2" cstate="print"/>
          <a:srcRect/>
          <a:stretch>
            <a:fillRect/>
          </a:stretch>
        </p:blipFill>
        <p:spPr bwMode="auto">
          <a:xfrm>
            <a:off x="76200" y="2819400"/>
            <a:ext cx="6243638" cy="3904184"/>
          </a:xfrm>
          <a:prstGeom prst="rect">
            <a:avLst/>
          </a:prstGeom>
          <a:noFill/>
          <a:ln w="9525">
            <a:noFill/>
            <a:miter lim="800000"/>
            <a:headEnd/>
            <a:tailEnd/>
          </a:ln>
        </p:spPr>
      </p:pic>
      <p:pic>
        <p:nvPicPr>
          <p:cNvPr id="5" name="Picture 4" descr="C:\Users\rbinga\Documents\Documents\Binga\Bridging Program\Pics Martin Visit\DSC_0030.JPG"/>
          <p:cNvPicPr/>
          <p:nvPr/>
        </p:nvPicPr>
        <p:blipFill>
          <a:blip r:embed="rId3" cstate="print"/>
          <a:srcRect/>
          <a:stretch>
            <a:fillRect/>
          </a:stretch>
        </p:blipFill>
        <p:spPr bwMode="auto">
          <a:xfrm>
            <a:off x="4729163" y="3686707"/>
            <a:ext cx="3805237" cy="225689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Picture 2"/>
          <p:cNvPicPr>
            <a:picLocks noChangeAspect="1" noChangeArrowheads="1"/>
          </p:cNvPicPr>
          <p:nvPr/>
        </p:nvPicPr>
        <p:blipFill>
          <a:blip r:embed="rId4"/>
          <a:srcRect/>
          <a:stretch>
            <a:fillRect/>
          </a:stretch>
        </p:blipFill>
        <p:spPr bwMode="auto">
          <a:xfrm>
            <a:off x="8153400" y="6193959"/>
            <a:ext cx="935038" cy="587841"/>
          </a:xfrm>
          <a:prstGeom prst="rect">
            <a:avLst/>
          </a:prstGeom>
          <a:noFill/>
          <a:ln w="9525">
            <a:noFill/>
            <a:miter lim="800000"/>
            <a:headEnd/>
            <a:tailEnd/>
          </a:ln>
        </p:spPr>
      </p:pic>
      <p:pic>
        <p:nvPicPr>
          <p:cNvPr id="7" name="Picture 2" descr="C:\Users\jkumwenda\Documents\WORK - ACE\11. RAB\FtF Logo.gif"/>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676400" y="228601"/>
            <a:ext cx="5400675" cy="761999"/>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Description: Standard_USAID_Identity_CMYK"/>
          <p:cNvPicPr/>
          <p:nvPr/>
        </p:nvPicPr>
        <p:blipFill rotWithShape="1">
          <a:blip r:embed="rId6" cstate="print">
            <a:extLst>
              <a:ext uri="{28A0092B-C50C-407E-A947-70E740481C1C}">
                <a14:useLocalDpi xmlns="" xmlns:a14="http://schemas.microsoft.com/office/drawing/2010/main" val="0"/>
              </a:ext>
            </a:extLst>
          </a:blip>
          <a:srcRect r="45075"/>
          <a:stretch/>
        </p:blipFill>
        <p:spPr bwMode="auto">
          <a:xfrm>
            <a:off x="228600" y="6069965"/>
            <a:ext cx="1905000" cy="711835"/>
          </a:xfrm>
          <a:prstGeom prst="rect">
            <a:avLst/>
          </a:prstGeom>
          <a:noFill/>
          <a:ln>
            <a:noFill/>
          </a:ln>
          <a:extLst>
            <a:ext uri="{53640926-AAD7-44D8-BBD7-CCE9431645EC}">
              <a14:shadowObscured xmlns="" xmlns:a14="http://schemas.microsoft.com/office/drawing/2010/main"/>
            </a:ext>
          </a:extLst>
        </p:spPr>
      </p:pic>
      <p:pic>
        <p:nvPicPr>
          <p:cNvPr id="9" name="Picture 8" descr="IITA_logo_-_standard_-_regular"/>
          <p:cNvPicPr/>
          <p:nvPr/>
        </p:nvPicPr>
        <p:blipFill>
          <a:blip r:embed="rId7" cstate="print"/>
          <a:srcRect/>
          <a:stretch>
            <a:fillRect/>
          </a:stretch>
        </p:blipFill>
        <p:spPr bwMode="auto">
          <a:xfrm>
            <a:off x="3886200" y="6175786"/>
            <a:ext cx="810762" cy="529814"/>
          </a:xfrm>
          <a:prstGeom prst="rect">
            <a:avLst/>
          </a:prstGeom>
          <a:noFill/>
          <a:ln w="9525">
            <a:noFill/>
            <a:miter lim="800000"/>
            <a:headEnd/>
            <a:tailEnd/>
          </a:ln>
        </p:spPr>
      </p:pic>
    </p:spTree>
  </p:cSld>
  <p:clrMapOvr>
    <a:masterClrMapping/>
  </p:clrMapOvr>
  <p:transition spd="slow" advTm="2147342000">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295401"/>
            <a:ext cx="6248400" cy="685800"/>
          </a:xfrm>
        </p:spPr>
        <p:txBody>
          <a:bodyPr>
            <a:normAutofit/>
          </a:bodyPr>
          <a:lstStyle/>
          <a:p>
            <a:r>
              <a:rPr lang="en-US" sz="3600" dirty="0" smtClean="0"/>
              <a:t>Presentation Outline</a:t>
            </a:r>
            <a:endParaRPr lang="en-US" sz="3600"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647825" cy="711835"/>
          </a:xfrm>
          <a:prstGeom prst="rect">
            <a:avLst/>
          </a:prstGeom>
          <a:noFill/>
          <a:ln>
            <a:noFill/>
          </a:ln>
          <a:extLst>
            <a:ext uri="{53640926-AAD7-44D8-BBD7-CCE9431645EC}">
              <a14:shadowObscured xmlns:a14="http://schemas.microsoft.com/office/drawing/2010/main" xmlns=""/>
            </a:ext>
          </a:extLst>
        </p:spPr>
      </p:pic>
      <p:pic>
        <p:nvPicPr>
          <p:cNvPr id="1026"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4000" y="228600"/>
            <a:ext cx="5400675"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328186"/>
            <a:ext cx="810762" cy="529814"/>
          </a:xfrm>
          <a:prstGeom prst="rect">
            <a:avLst/>
          </a:prstGeom>
          <a:noFill/>
          <a:ln w="9525">
            <a:noFill/>
            <a:miter lim="800000"/>
            <a:headEnd/>
            <a:tailEnd/>
          </a:ln>
        </p:spPr>
      </p:pic>
      <p:sp>
        <p:nvSpPr>
          <p:cNvPr id="12" name="Subtitle 11"/>
          <p:cNvSpPr>
            <a:spLocks noGrp="1"/>
          </p:cNvSpPr>
          <p:nvPr>
            <p:ph type="subTitle" idx="1"/>
          </p:nvPr>
        </p:nvSpPr>
        <p:spPr>
          <a:xfrm>
            <a:off x="1295400" y="1828800"/>
            <a:ext cx="7696200" cy="3810000"/>
          </a:xfrm>
        </p:spPr>
        <p:txBody>
          <a:bodyPr>
            <a:normAutofit fontScale="92500" lnSpcReduction="20000"/>
          </a:bodyPr>
          <a:lstStyle/>
          <a:p>
            <a:pPr algn="l">
              <a:buFont typeface="Wingdings" pitchFamily="2" charset="2"/>
              <a:buChar char="q"/>
            </a:pPr>
            <a:r>
              <a:rPr lang="en-US" dirty="0" smtClean="0">
                <a:solidFill>
                  <a:schemeClr val="tx1"/>
                </a:solidFill>
              </a:rPr>
              <a:t>Introduction</a:t>
            </a:r>
          </a:p>
          <a:p>
            <a:pPr algn="l">
              <a:buFont typeface="Wingdings" pitchFamily="2" charset="2"/>
              <a:buChar char="q"/>
            </a:pPr>
            <a:r>
              <a:rPr lang="en-US" dirty="0" smtClean="0">
                <a:solidFill>
                  <a:schemeClr val="tx1"/>
                </a:solidFill>
              </a:rPr>
              <a:t>Project Objectives</a:t>
            </a:r>
          </a:p>
          <a:p>
            <a:pPr algn="l">
              <a:buFont typeface="Wingdings" pitchFamily="2" charset="2"/>
              <a:buChar char="q"/>
            </a:pPr>
            <a:r>
              <a:rPr lang="en-US" dirty="0" smtClean="0">
                <a:solidFill>
                  <a:schemeClr val="tx1"/>
                </a:solidFill>
              </a:rPr>
              <a:t>Geographic Zones of Influence</a:t>
            </a:r>
          </a:p>
          <a:p>
            <a:pPr algn="l">
              <a:buFont typeface="Wingdings" pitchFamily="2" charset="2"/>
              <a:buChar char="q"/>
            </a:pPr>
            <a:r>
              <a:rPr lang="en-US" dirty="0" smtClean="0">
                <a:solidFill>
                  <a:schemeClr val="tx1"/>
                </a:solidFill>
              </a:rPr>
              <a:t>Targeted Beneficiaries</a:t>
            </a:r>
          </a:p>
          <a:p>
            <a:pPr algn="l">
              <a:buFont typeface="Wingdings" pitchFamily="2" charset="2"/>
              <a:buChar char="q"/>
            </a:pPr>
            <a:r>
              <a:rPr lang="en-US" dirty="0" smtClean="0">
                <a:solidFill>
                  <a:schemeClr val="tx1"/>
                </a:solidFill>
              </a:rPr>
              <a:t>Activities Implemented</a:t>
            </a:r>
          </a:p>
          <a:p>
            <a:pPr algn="l">
              <a:buFont typeface="Wingdings" pitchFamily="2" charset="2"/>
              <a:buChar char="q"/>
            </a:pPr>
            <a:r>
              <a:rPr lang="en-US" dirty="0" smtClean="0">
                <a:solidFill>
                  <a:schemeClr val="tx1"/>
                </a:solidFill>
              </a:rPr>
              <a:t>Achievements</a:t>
            </a:r>
          </a:p>
          <a:p>
            <a:pPr algn="l">
              <a:buFont typeface="Wingdings" pitchFamily="2" charset="2"/>
              <a:buChar char="q"/>
            </a:pPr>
            <a:r>
              <a:rPr lang="en-US" dirty="0" smtClean="0">
                <a:solidFill>
                  <a:schemeClr val="tx1"/>
                </a:solidFill>
              </a:rPr>
              <a:t>Challenges</a:t>
            </a:r>
          </a:p>
          <a:p>
            <a:pPr algn="l">
              <a:buFont typeface="Wingdings" pitchFamily="2" charset="2"/>
              <a:buChar char="q"/>
            </a:pPr>
            <a:r>
              <a:rPr lang="en-US" dirty="0" smtClean="0">
                <a:solidFill>
                  <a:schemeClr val="tx1"/>
                </a:solidFill>
              </a:rPr>
              <a:t>Lessons learnt </a:t>
            </a:r>
          </a:p>
          <a:p>
            <a:endParaRPr lang="en-US" dirty="0"/>
          </a:p>
        </p:txBody>
      </p:sp>
      <p:pic>
        <p:nvPicPr>
          <p:cNvPr id="13" name="Picture 12" descr="IITA_logo_-_standard_-_regular"/>
          <p:cNvPicPr/>
          <p:nvPr/>
        </p:nvPicPr>
        <p:blipFill>
          <a:blip r:embed="rId6" cstate="print"/>
          <a:srcRect/>
          <a:stretch>
            <a:fillRect/>
          </a:stretch>
        </p:blipFill>
        <p:spPr bwMode="auto">
          <a:xfrm>
            <a:off x="4395220" y="6324600"/>
            <a:ext cx="786380" cy="457200"/>
          </a:xfrm>
          <a:prstGeom prst="rect">
            <a:avLst/>
          </a:prstGeom>
          <a:noFill/>
          <a:ln w="9525">
            <a:noFill/>
            <a:miter lim="800000"/>
            <a:headEnd/>
            <a:tailEnd/>
          </a:ln>
        </p:spPr>
      </p:pic>
    </p:spTree>
    <p:extLst>
      <p:ext uri="{BB962C8B-B14F-4D97-AF65-F5344CB8AC3E}">
        <p14:creationId xmlns:p14="http://schemas.microsoft.com/office/powerpoint/2010/main" xmlns="" val="1642366378"/>
      </p:ext>
    </p:extLst>
  </p:cSld>
  <p:clrMapOvr>
    <a:masterClrMapping/>
  </p:clrMapOvr>
  <p:transition spd="slow" advTm="4000">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a:r>
            <a:br>
              <a:rPr lang="en-US" sz="3200" dirty="0" smtClean="0"/>
            </a:br>
            <a:r>
              <a:rPr lang="en-US" sz="3200" dirty="0" smtClean="0"/>
              <a:t/>
            </a:r>
            <a:br>
              <a:rPr lang="en-US" sz="3200" dirty="0" smtClean="0"/>
            </a:br>
            <a:r>
              <a:rPr lang="en-US" sz="3200" dirty="0" smtClean="0"/>
              <a:t>Field Visit Cont… </a:t>
            </a:r>
            <a:endParaRPr lang="en-US" sz="3200" dirty="0"/>
          </a:p>
        </p:txBody>
      </p:sp>
      <p:sp>
        <p:nvSpPr>
          <p:cNvPr id="3" name="Content Placeholder 2"/>
          <p:cNvSpPr>
            <a:spLocks noGrp="1"/>
          </p:cNvSpPr>
          <p:nvPr>
            <p:ph idx="1"/>
          </p:nvPr>
        </p:nvSpPr>
        <p:spPr/>
        <p:txBody>
          <a:bodyPr/>
          <a:lstStyle/>
          <a:p>
            <a:pPr>
              <a:buNone/>
            </a:pPr>
            <a:r>
              <a:rPr lang="en-US" dirty="0" smtClean="0"/>
              <a:t>Farmers were advised to spray their fields to avoid damage that could affect the yield</a:t>
            </a:r>
          </a:p>
          <a:p>
            <a:endParaRPr lang="en-US" dirty="0"/>
          </a:p>
        </p:txBody>
      </p:sp>
      <p:pic>
        <p:nvPicPr>
          <p:cNvPr id="5" name="Picture 4" descr="C:\Users\rbinga\Documents\Documents\Binga\Bridging Program\Pics Martin Visit\DSC_0032.JPG"/>
          <p:cNvPicPr/>
          <p:nvPr/>
        </p:nvPicPr>
        <p:blipFill>
          <a:blip r:embed="rId2" cstate="print"/>
          <a:srcRect/>
          <a:stretch>
            <a:fillRect/>
          </a:stretch>
        </p:blipFill>
        <p:spPr bwMode="auto">
          <a:xfrm>
            <a:off x="3851190" y="3787650"/>
            <a:ext cx="4378410" cy="2917950"/>
          </a:xfrm>
          <a:prstGeom prst="rect">
            <a:avLst/>
          </a:prstGeom>
          <a:noFill/>
          <a:ln w="9525">
            <a:noFill/>
            <a:miter lim="800000"/>
            <a:headEnd/>
            <a:tailEnd/>
          </a:ln>
        </p:spPr>
      </p:pic>
      <p:pic>
        <p:nvPicPr>
          <p:cNvPr id="6" name="Picture 5" descr="C:\Users\rbinga\Documents\Documents\Binga\Bridging Program\Pics Martin Visit\DSC_0037.JPG"/>
          <p:cNvPicPr/>
          <p:nvPr/>
        </p:nvPicPr>
        <p:blipFill>
          <a:blip r:embed="rId3" cstate="print"/>
          <a:srcRect/>
          <a:stretch>
            <a:fillRect/>
          </a:stretch>
        </p:blipFill>
        <p:spPr bwMode="auto">
          <a:xfrm>
            <a:off x="381000" y="2801209"/>
            <a:ext cx="3800475" cy="25327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Picture 6" descr="IITA_logo_-_standard_-_regular"/>
          <p:cNvPicPr/>
          <p:nvPr/>
        </p:nvPicPr>
        <p:blipFill>
          <a:blip r:embed="rId4" cstate="print"/>
          <a:srcRect/>
          <a:stretch>
            <a:fillRect/>
          </a:stretch>
        </p:blipFill>
        <p:spPr bwMode="auto">
          <a:xfrm>
            <a:off x="2971800" y="6099586"/>
            <a:ext cx="810762" cy="529814"/>
          </a:xfrm>
          <a:prstGeom prst="rect">
            <a:avLst/>
          </a:prstGeom>
          <a:noFill/>
          <a:ln w="9525">
            <a:noFill/>
            <a:miter lim="800000"/>
            <a:headEnd/>
            <a:tailEnd/>
          </a:ln>
        </p:spPr>
      </p:pic>
      <p:pic>
        <p:nvPicPr>
          <p:cNvPr id="8" name="Picture 2"/>
          <p:cNvPicPr>
            <a:picLocks noChangeAspect="1" noChangeArrowheads="1"/>
          </p:cNvPicPr>
          <p:nvPr/>
        </p:nvPicPr>
        <p:blipFill>
          <a:blip r:embed="rId5"/>
          <a:srcRect/>
          <a:stretch>
            <a:fillRect/>
          </a:stretch>
        </p:blipFill>
        <p:spPr bwMode="auto">
          <a:xfrm>
            <a:off x="8212218" y="6154737"/>
            <a:ext cx="876220" cy="550863"/>
          </a:xfrm>
          <a:prstGeom prst="rect">
            <a:avLst/>
          </a:prstGeom>
          <a:noFill/>
          <a:ln w="9525">
            <a:noFill/>
            <a:miter lim="800000"/>
            <a:headEnd/>
            <a:tailEnd/>
          </a:ln>
        </p:spPr>
      </p:pic>
      <p:pic>
        <p:nvPicPr>
          <p:cNvPr id="9" name="Picture 8" descr="Description: Standard_USAID_Identity_CMYK"/>
          <p:cNvPicPr/>
          <p:nvPr/>
        </p:nvPicPr>
        <p:blipFill rotWithShape="1">
          <a:blip r:embed="rId6" cstate="print">
            <a:extLst>
              <a:ext uri="{28A0092B-C50C-407E-A947-70E740481C1C}">
                <a14:useLocalDpi xmlns="" xmlns:a14="http://schemas.microsoft.com/office/drawing/2010/main" val="0"/>
              </a:ext>
            </a:extLst>
          </a:blip>
          <a:srcRect r="45075"/>
          <a:stretch/>
        </p:blipFill>
        <p:spPr bwMode="auto">
          <a:xfrm>
            <a:off x="228600" y="6069965"/>
            <a:ext cx="1905000" cy="711835"/>
          </a:xfrm>
          <a:prstGeom prst="rect">
            <a:avLst/>
          </a:prstGeom>
          <a:noFill/>
          <a:ln>
            <a:noFill/>
          </a:ln>
          <a:extLst>
            <a:ext uri="{53640926-AAD7-44D8-BBD7-CCE9431645EC}">
              <a14:shadowObscured xmlns="" xmlns:a14="http://schemas.microsoft.com/office/drawing/2010/main"/>
            </a:ext>
          </a:extLst>
        </p:spPr>
      </p:pic>
      <p:pic>
        <p:nvPicPr>
          <p:cNvPr id="10" name="Picture 2" descr="C:\Users\jkumwenda\Documents\WORK - ACE\11. RAB\FtF Logo.gif"/>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676400" y="228601"/>
            <a:ext cx="5400675" cy="76199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sz="3600" dirty="0" smtClean="0"/>
              <a:t>Field Days</a:t>
            </a:r>
            <a:endParaRPr lang="en-US" sz="3600" dirty="0"/>
          </a:p>
        </p:txBody>
      </p:sp>
      <p:sp>
        <p:nvSpPr>
          <p:cNvPr id="3" name="Content Placeholder 2"/>
          <p:cNvSpPr>
            <a:spLocks noGrp="1"/>
          </p:cNvSpPr>
          <p:nvPr>
            <p:ph idx="1"/>
          </p:nvPr>
        </p:nvSpPr>
        <p:spPr/>
        <p:txBody>
          <a:bodyPr/>
          <a:lstStyle/>
          <a:p>
            <a:pPr>
              <a:buNone/>
            </a:pPr>
            <a:r>
              <a:rPr lang="en-US" sz="2800" dirty="0" smtClean="0"/>
              <a:t>Agronomic Husbandry Field days were held to enable farmers appreciate different technologies. Below summary of Attendants</a:t>
            </a:r>
          </a:p>
          <a:p>
            <a:pPr>
              <a:buNone/>
            </a:pPr>
            <a:endParaRPr lang="en-US" dirty="0"/>
          </a:p>
        </p:txBody>
      </p:sp>
      <p:graphicFrame>
        <p:nvGraphicFramePr>
          <p:cNvPr id="4" name="Table 3"/>
          <p:cNvGraphicFramePr>
            <a:graphicFrameLocks noGrp="1"/>
          </p:cNvGraphicFramePr>
          <p:nvPr/>
        </p:nvGraphicFramePr>
        <p:xfrm>
          <a:off x="152400" y="3048000"/>
          <a:ext cx="7848601" cy="3235960"/>
        </p:xfrm>
        <a:graphic>
          <a:graphicData uri="http://schemas.openxmlformats.org/drawingml/2006/table">
            <a:tbl>
              <a:tblPr firstRow="1" bandRow="1">
                <a:tableStyleId>{5C22544A-7EE6-4342-B048-85BDC9FD1C3A}</a:tableStyleId>
              </a:tblPr>
              <a:tblGrid>
                <a:gridCol w="1023729"/>
                <a:gridCol w="1109043"/>
                <a:gridCol w="810454"/>
                <a:gridCol w="981075"/>
                <a:gridCol w="981075"/>
                <a:gridCol w="981075"/>
                <a:gridCol w="981075"/>
                <a:gridCol w="981075"/>
              </a:tblGrid>
              <a:tr h="370840">
                <a:tc>
                  <a:txBody>
                    <a:bodyPr/>
                    <a:lstStyle/>
                    <a:p>
                      <a:r>
                        <a:rPr lang="en-US" dirty="0" smtClean="0"/>
                        <a:t>District</a:t>
                      </a:r>
                      <a:endParaRPr lang="en-US" dirty="0"/>
                    </a:p>
                  </a:txBody>
                  <a:tcPr/>
                </a:tc>
                <a:tc>
                  <a:txBody>
                    <a:bodyPr/>
                    <a:lstStyle/>
                    <a:p>
                      <a:r>
                        <a:rPr lang="en-US" dirty="0" smtClean="0"/>
                        <a:t>EPA</a:t>
                      </a:r>
                      <a:endParaRPr lang="en-US" dirty="0"/>
                    </a:p>
                  </a:txBody>
                  <a:tcPr/>
                </a:tc>
                <a:tc gridSpan="2">
                  <a:txBody>
                    <a:bodyPr/>
                    <a:lstStyle/>
                    <a:p>
                      <a:r>
                        <a:rPr lang="en-US" dirty="0" smtClean="0"/>
                        <a:t>Participants</a:t>
                      </a:r>
                      <a:endParaRPr lang="en-US" dirty="0"/>
                    </a:p>
                  </a:txBody>
                  <a:tcPr/>
                </a:tc>
                <a:tc hMerge="1">
                  <a:txBody>
                    <a:bodyPr/>
                    <a:lstStyle/>
                    <a:p>
                      <a:endParaRPr lang="en-US" dirty="0"/>
                    </a:p>
                  </a:txBody>
                  <a:tcPr/>
                </a:tc>
                <a:tc>
                  <a:txBody>
                    <a:bodyPr/>
                    <a:lstStyle/>
                    <a:p>
                      <a:r>
                        <a:rPr lang="en-US" dirty="0" smtClean="0"/>
                        <a:t>Total</a:t>
                      </a:r>
                      <a:endParaRPr lang="en-US" dirty="0"/>
                    </a:p>
                  </a:txBody>
                  <a:tcPr/>
                </a:tc>
                <a:tc gridSpan="2">
                  <a:txBody>
                    <a:bodyPr/>
                    <a:lstStyle/>
                    <a:p>
                      <a:r>
                        <a:rPr lang="en-US" dirty="0" smtClean="0"/>
                        <a:t>Government Staff</a:t>
                      </a:r>
                      <a:endParaRPr lang="en-US" dirty="0"/>
                    </a:p>
                  </a:txBody>
                  <a:tcPr/>
                </a:tc>
                <a:tc hMerge="1">
                  <a:txBody>
                    <a:bodyPr/>
                    <a:lstStyle/>
                    <a:p>
                      <a:endParaRPr lang="en-US" dirty="0"/>
                    </a:p>
                  </a:txBody>
                  <a:tcPr/>
                </a:tc>
                <a:tc>
                  <a:txBody>
                    <a:bodyPr/>
                    <a:lstStyle/>
                    <a:p>
                      <a:r>
                        <a:rPr lang="en-US" dirty="0" smtClean="0"/>
                        <a:t>Total</a:t>
                      </a:r>
                      <a:endParaRPr lang="en-US" dirty="0"/>
                    </a:p>
                  </a:txBody>
                  <a:tcPr/>
                </a:tc>
              </a:tr>
              <a:tr h="370840">
                <a:tc>
                  <a:txBody>
                    <a:bodyPr/>
                    <a:lstStyle/>
                    <a:p>
                      <a:endParaRPr lang="en-US" dirty="0"/>
                    </a:p>
                  </a:txBody>
                  <a:tcPr/>
                </a:tc>
                <a:tc>
                  <a:txBody>
                    <a:bodyPr/>
                    <a:lstStyle/>
                    <a:p>
                      <a:endParaRPr lang="en-US" dirty="0"/>
                    </a:p>
                  </a:txBody>
                  <a:tcPr/>
                </a:tc>
                <a:tc>
                  <a:txBody>
                    <a:bodyPr/>
                    <a:lstStyle/>
                    <a:p>
                      <a:r>
                        <a:rPr lang="en-US" dirty="0" smtClean="0"/>
                        <a:t>Male</a:t>
                      </a:r>
                      <a:endParaRPr lang="en-US" dirty="0"/>
                    </a:p>
                  </a:txBody>
                  <a:tcPr/>
                </a:tc>
                <a:tc>
                  <a:txBody>
                    <a:bodyPr/>
                    <a:lstStyle/>
                    <a:p>
                      <a:r>
                        <a:rPr lang="en-US" dirty="0" smtClean="0"/>
                        <a:t>Female</a:t>
                      </a:r>
                      <a:endParaRPr lang="en-US" dirty="0"/>
                    </a:p>
                  </a:txBody>
                  <a:tcPr/>
                </a:tc>
                <a:tc>
                  <a:txBody>
                    <a:bodyPr/>
                    <a:lstStyle/>
                    <a:p>
                      <a:endParaRPr lang="en-US" dirty="0"/>
                    </a:p>
                  </a:txBody>
                  <a:tcPr/>
                </a:tc>
                <a:tc>
                  <a:txBody>
                    <a:bodyPr/>
                    <a:lstStyle/>
                    <a:p>
                      <a:r>
                        <a:rPr lang="en-US" dirty="0" smtClean="0"/>
                        <a:t>Male</a:t>
                      </a:r>
                      <a:endParaRPr lang="en-US" dirty="0"/>
                    </a:p>
                  </a:txBody>
                  <a:tcPr/>
                </a:tc>
                <a:tc>
                  <a:txBody>
                    <a:bodyPr/>
                    <a:lstStyle/>
                    <a:p>
                      <a:r>
                        <a:rPr lang="en-US" dirty="0" smtClean="0"/>
                        <a:t>Female</a:t>
                      </a:r>
                      <a:endParaRPr lang="en-US" dirty="0"/>
                    </a:p>
                  </a:txBody>
                  <a:tcPr/>
                </a:tc>
                <a:tc>
                  <a:txBody>
                    <a:bodyPr/>
                    <a:lstStyle/>
                    <a:p>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Dedza</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Linthipe</a:t>
                      </a:r>
                      <a:endParaRPr lang="en-US" dirty="0" smtClean="0"/>
                    </a:p>
                  </a:txBody>
                  <a:tcPr/>
                </a:tc>
                <a:tc>
                  <a:txBody>
                    <a:bodyPr/>
                    <a:lstStyle/>
                    <a:p>
                      <a:r>
                        <a:rPr lang="en-US" dirty="0" smtClean="0"/>
                        <a:t>309</a:t>
                      </a:r>
                      <a:endParaRPr lang="en-US" dirty="0"/>
                    </a:p>
                  </a:txBody>
                  <a:tcPr/>
                </a:tc>
                <a:tc>
                  <a:txBody>
                    <a:bodyPr/>
                    <a:lstStyle/>
                    <a:p>
                      <a:r>
                        <a:rPr lang="en-US" dirty="0" smtClean="0"/>
                        <a:t>66</a:t>
                      </a:r>
                      <a:endParaRPr lang="en-US" dirty="0"/>
                    </a:p>
                  </a:txBody>
                  <a:tcPr/>
                </a:tc>
                <a:tc>
                  <a:txBody>
                    <a:bodyPr/>
                    <a:lstStyle/>
                    <a:p>
                      <a:r>
                        <a:rPr lang="en-US" dirty="0" smtClean="0"/>
                        <a:t>375</a:t>
                      </a:r>
                      <a:endParaRPr lang="en-US" dirty="0"/>
                    </a:p>
                  </a:txBody>
                  <a:tcPr/>
                </a:tc>
                <a:tc>
                  <a:txBody>
                    <a:bodyPr/>
                    <a:lstStyle/>
                    <a:p>
                      <a:r>
                        <a:rPr lang="en-US" dirty="0" smtClean="0"/>
                        <a:t>6</a:t>
                      </a:r>
                      <a:endParaRPr lang="en-US" dirty="0"/>
                    </a:p>
                  </a:txBody>
                  <a:tcPr/>
                </a:tc>
                <a:tc>
                  <a:txBody>
                    <a:bodyPr/>
                    <a:lstStyle/>
                    <a:p>
                      <a:r>
                        <a:rPr lang="en-US" dirty="0" smtClean="0"/>
                        <a:t>2</a:t>
                      </a:r>
                      <a:endParaRPr lang="en-US" dirty="0"/>
                    </a:p>
                  </a:txBody>
                  <a:tcPr/>
                </a:tc>
                <a:tc>
                  <a:txBody>
                    <a:bodyPr/>
                    <a:lstStyle/>
                    <a:p>
                      <a:r>
                        <a:rPr lang="en-US" dirty="0" smtClean="0"/>
                        <a:t>8</a:t>
                      </a:r>
                      <a:endParaRPr lang="en-US" dirty="0"/>
                    </a:p>
                  </a:txBody>
                  <a:tcPr/>
                </a:tc>
              </a:tr>
              <a:tr h="370840">
                <a:tc>
                  <a:txBody>
                    <a:bodyPr/>
                    <a:lstStyle/>
                    <a:p>
                      <a:r>
                        <a:rPr lang="en-US" dirty="0" smtClean="0"/>
                        <a:t>Lilongwe</a:t>
                      </a:r>
                      <a:endParaRPr lang="en-US" dirty="0"/>
                    </a:p>
                  </a:txBody>
                  <a:tcPr/>
                </a:tc>
                <a:tc>
                  <a:txBody>
                    <a:bodyPr/>
                    <a:lstStyle/>
                    <a:p>
                      <a:r>
                        <a:rPr lang="en-US" dirty="0" err="1" smtClean="0"/>
                        <a:t>Chitsime</a:t>
                      </a:r>
                      <a:endParaRPr lang="en-US" dirty="0"/>
                    </a:p>
                  </a:txBody>
                  <a:tcPr/>
                </a:tc>
                <a:tc>
                  <a:txBody>
                    <a:bodyPr/>
                    <a:lstStyle/>
                    <a:p>
                      <a:r>
                        <a:rPr lang="en-US" dirty="0" smtClean="0"/>
                        <a:t>241</a:t>
                      </a:r>
                      <a:endParaRPr lang="en-US" dirty="0"/>
                    </a:p>
                  </a:txBody>
                  <a:tcPr/>
                </a:tc>
                <a:tc>
                  <a:txBody>
                    <a:bodyPr/>
                    <a:lstStyle/>
                    <a:p>
                      <a:r>
                        <a:rPr lang="en-US" dirty="0" smtClean="0"/>
                        <a:t>125</a:t>
                      </a:r>
                      <a:endParaRPr lang="en-US" dirty="0"/>
                    </a:p>
                  </a:txBody>
                  <a:tcPr/>
                </a:tc>
                <a:tc>
                  <a:txBody>
                    <a:bodyPr/>
                    <a:lstStyle/>
                    <a:p>
                      <a:r>
                        <a:rPr lang="en-US" dirty="0" smtClean="0"/>
                        <a:t>366</a:t>
                      </a:r>
                      <a:endParaRPr lang="en-US" dirty="0"/>
                    </a:p>
                  </a:txBody>
                  <a:tcPr/>
                </a:tc>
                <a:tc>
                  <a:txBody>
                    <a:bodyPr/>
                    <a:lstStyle/>
                    <a:p>
                      <a:r>
                        <a:rPr lang="en-US" dirty="0" smtClean="0"/>
                        <a:t>6</a:t>
                      </a:r>
                      <a:endParaRPr lang="en-US" dirty="0"/>
                    </a:p>
                  </a:txBody>
                  <a:tcPr/>
                </a:tc>
                <a:tc>
                  <a:txBody>
                    <a:bodyPr/>
                    <a:lstStyle/>
                    <a:p>
                      <a:r>
                        <a:rPr lang="en-US" dirty="0" smtClean="0"/>
                        <a:t>4</a:t>
                      </a:r>
                      <a:endParaRPr lang="en-US" dirty="0"/>
                    </a:p>
                  </a:txBody>
                  <a:tcPr/>
                </a:tc>
                <a:tc>
                  <a:txBody>
                    <a:bodyPr/>
                    <a:lstStyle/>
                    <a:p>
                      <a:r>
                        <a:rPr lang="en-US" dirty="0" smtClean="0"/>
                        <a:t>10</a:t>
                      </a:r>
                      <a:endParaRPr lang="en-US" dirty="0"/>
                    </a:p>
                  </a:txBody>
                  <a:tcPr/>
                </a:tc>
              </a:tr>
              <a:tr h="370840">
                <a:tc>
                  <a:txBody>
                    <a:bodyPr/>
                    <a:lstStyle/>
                    <a:p>
                      <a:r>
                        <a:rPr lang="en-US" dirty="0" smtClean="0"/>
                        <a:t>Lilongwe</a:t>
                      </a:r>
                      <a:endParaRPr lang="en-US" dirty="0"/>
                    </a:p>
                  </a:txBody>
                  <a:tcPr/>
                </a:tc>
                <a:tc>
                  <a:txBody>
                    <a:bodyPr/>
                    <a:lstStyle/>
                    <a:p>
                      <a:r>
                        <a:rPr lang="en-US" dirty="0" err="1" smtClean="0"/>
                        <a:t>Chileka</a:t>
                      </a:r>
                      <a:endParaRPr lang="en-US" dirty="0"/>
                    </a:p>
                  </a:txBody>
                  <a:tcPr/>
                </a:tc>
                <a:tc>
                  <a:txBody>
                    <a:bodyPr/>
                    <a:lstStyle/>
                    <a:p>
                      <a:r>
                        <a:rPr lang="en-US" dirty="0" smtClean="0"/>
                        <a:t>182</a:t>
                      </a:r>
                      <a:endParaRPr lang="en-US" dirty="0"/>
                    </a:p>
                  </a:txBody>
                  <a:tcPr/>
                </a:tc>
                <a:tc>
                  <a:txBody>
                    <a:bodyPr/>
                    <a:lstStyle/>
                    <a:p>
                      <a:r>
                        <a:rPr lang="en-US" dirty="0" smtClean="0"/>
                        <a:t>92</a:t>
                      </a:r>
                      <a:endParaRPr lang="en-US" dirty="0"/>
                    </a:p>
                  </a:txBody>
                  <a:tcPr/>
                </a:tc>
                <a:tc>
                  <a:txBody>
                    <a:bodyPr/>
                    <a:lstStyle/>
                    <a:p>
                      <a:r>
                        <a:rPr lang="en-US" dirty="0" smtClean="0"/>
                        <a:t>274</a:t>
                      </a:r>
                      <a:endParaRPr lang="en-US" dirty="0"/>
                    </a:p>
                  </a:txBody>
                  <a:tcPr/>
                </a:tc>
                <a:tc>
                  <a:txBody>
                    <a:bodyPr/>
                    <a:lstStyle/>
                    <a:p>
                      <a:r>
                        <a:rPr lang="en-US" dirty="0" smtClean="0"/>
                        <a:t>6</a:t>
                      </a:r>
                      <a:endParaRPr lang="en-US" dirty="0"/>
                    </a:p>
                  </a:txBody>
                  <a:tcPr/>
                </a:tc>
                <a:tc>
                  <a:txBody>
                    <a:bodyPr/>
                    <a:lstStyle/>
                    <a:p>
                      <a:r>
                        <a:rPr lang="en-US" dirty="0" smtClean="0"/>
                        <a:t>4</a:t>
                      </a:r>
                      <a:endParaRPr lang="en-US" dirty="0"/>
                    </a:p>
                  </a:txBody>
                  <a:tcPr/>
                </a:tc>
                <a:tc>
                  <a:txBody>
                    <a:bodyPr/>
                    <a:lstStyle/>
                    <a:p>
                      <a:r>
                        <a:rPr lang="en-US" dirty="0" smtClean="0"/>
                        <a:t>10</a:t>
                      </a:r>
                      <a:endParaRPr lang="en-US" dirty="0"/>
                    </a:p>
                  </a:txBody>
                  <a:tcPr/>
                </a:tc>
              </a:tr>
              <a:tr h="370840">
                <a:tc>
                  <a:txBody>
                    <a:bodyPr/>
                    <a:lstStyle/>
                    <a:p>
                      <a:r>
                        <a:rPr lang="en-US" dirty="0" err="1" smtClean="0"/>
                        <a:t>Mchinji</a:t>
                      </a:r>
                      <a:endParaRPr lang="en-US" dirty="0"/>
                    </a:p>
                  </a:txBody>
                  <a:tcPr/>
                </a:tc>
                <a:tc>
                  <a:txBody>
                    <a:bodyPr/>
                    <a:lstStyle/>
                    <a:p>
                      <a:r>
                        <a:rPr lang="en-US" dirty="0" err="1" smtClean="0"/>
                        <a:t>Chiosya</a:t>
                      </a:r>
                      <a:endParaRPr lang="en-US" dirty="0"/>
                    </a:p>
                  </a:txBody>
                  <a:tcPr/>
                </a:tc>
                <a:tc>
                  <a:txBody>
                    <a:bodyPr/>
                    <a:lstStyle/>
                    <a:p>
                      <a:r>
                        <a:rPr lang="en-US" dirty="0" smtClean="0"/>
                        <a:t>50</a:t>
                      </a:r>
                      <a:endParaRPr lang="en-US" dirty="0"/>
                    </a:p>
                  </a:txBody>
                  <a:tcPr/>
                </a:tc>
                <a:tc>
                  <a:txBody>
                    <a:bodyPr/>
                    <a:lstStyle/>
                    <a:p>
                      <a:r>
                        <a:rPr lang="en-US" dirty="0" smtClean="0"/>
                        <a:t>34</a:t>
                      </a:r>
                      <a:endParaRPr lang="en-US" dirty="0"/>
                    </a:p>
                  </a:txBody>
                  <a:tcPr/>
                </a:tc>
                <a:tc>
                  <a:txBody>
                    <a:bodyPr/>
                    <a:lstStyle/>
                    <a:p>
                      <a:r>
                        <a:rPr lang="en-US" dirty="0" smtClean="0"/>
                        <a:t>84</a:t>
                      </a:r>
                      <a:endParaRPr lang="en-US" dirty="0"/>
                    </a:p>
                  </a:txBody>
                  <a:tcPr/>
                </a:tc>
                <a:tc>
                  <a:txBody>
                    <a:bodyPr/>
                    <a:lstStyle/>
                    <a:p>
                      <a:r>
                        <a:rPr lang="en-US" dirty="0" smtClean="0"/>
                        <a:t>3</a:t>
                      </a:r>
                      <a:endParaRPr lang="en-US" dirty="0"/>
                    </a:p>
                  </a:txBody>
                  <a:tcPr/>
                </a:tc>
                <a:tc>
                  <a:txBody>
                    <a:bodyPr/>
                    <a:lstStyle/>
                    <a:p>
                      <a:r>
                        <a:rPr lang="en-US" dirty="0" smtClean="0"/>
                        <a:t>1</a:t>
                      </a:r>
                      <a:endParaRPr lang="en-US" dirty="0"/>
                    </a:p>
                  </a:txBody>
                  <a:tcPr/>
                </a:tc>
                <a:tc>
                  <a:txBody>
                    <a:bodyPr/>
                    <a:lstStyle/>
                    <a:p>
                      <a:r>
                        <a:rPr lang="en-US" dirty="0" smtClean="0"/>
                        <a:t>4</a:t>
                      </a:r>
                      <a:endParaRPr lang="en-US" dirty="0"/>
                    </a:p>
                  </a:txBody>
                  <a:tcPr/>
                </a:tc>
              </a:tr>
              <a:tr h="370840">
                <a:tc>
                  <a:txBody>
                    <a:bodyPr/>
                    <a:lstStyle/>
                    <a:p>
                      <a:r>
                        <a:rPr lang="en-US" dirty="0" err="1" smtClean="0"/>
                        <a:t>Mchinji</a:t>
                      </a:r>
                      <a:endParaRPr lang="en-US" dirty="0"/>
                    </a:p>
                  </a:txBody>
                  <a:tcPr/>
                </a:tc>
                <a:tc>
                  <a:txBody>
                    <a:bodyPr/>
                    <a:lstStyle/>
                    <a:p>
                      <a:r>
                        <a:rPr lang="en-US" dirty="0" err="1" smtClean="0"/>
                        <a:t>Mikundi</a:t>
                      </a:r>
                      <a:endParaRPr lang="en-US" dirty="0"/>
                    </a:p>
                  </a:txBody>
                  <a:tcPr/>
                </a:tc>
                <a:tc>
                  <a:txBody>
                    <a:bodyPr/>
                    <a:lstStyle/>
                    <a:p>
                      <a:r>
                        <a:rPr lang="en-US" dirty="0" smtClean="0"/>
                        <a:t>215</a:t>
                      </a:r>
                      <a:endParaRPr lang="en-US" dirty="0"/>
                    </a:p>
                  </a:txBody>
                  <a:tcPr/>
                </a:tc>
                <a:tc>
                  <a:txBody>
                    <a:bodyPr/>
                    <a:lstStyle/>
                    <a:p>
                      <a:r>
                        <a:rPr lang="en-US" dirty="0" smtClean="0"/>
                        <a:t>193</a:t>
                      </a:r>
                      <a:endParaRPr lang="en-US" dirty="0"/>
                    </a:p>
                  </a:txBody>
                  <a:tcPr/>
                </a:tc>
                <a:tc>
                  <a:txBody>
                    <a:bodyPr/>
                    <a:lstStyle/>
                    <a:p>
                      <a:r>
                        <a:rPr lang="en-US" dirty="0" smtClean="0"/>
                        <a:t>408</a:t>
                      </a:r>
                      <a:endParaRPr lang="en-US" dirty="0"/>
                    </a:p>
                  </a:txBody>
                  <a:tcPr/>
                </a:tc>
                <a:tc>
                  <a:txBody>
                    <a:bodyPr/>
                    <a:lstStyle/>
                    <a:p>
                      <a:r>
                        <a:rPr lang="en-US" dirty="0" smtClean="0"/>
                        <a:t>5</a:t>
                      </a:r>
                      <a:endParaRPr lang="en-US" dirty="0"/>
                    </a:p>
                  </a:txBody>
                  <a:tcPr/>
                </a:tc>
                <a:tc>
                  <a:txBody>
                    <a:bodyPr/>
                    <a:lstStyle/>
                    <a:p>
                      <a:r>
                        <a:rPr lang="en-US" dirty="0" smtClean="0"/>
                        <a:t>2</a:t>
                      </a:r>
                      <a:endParaRPr lang="en-US" dirty="0"/>
                    </a:p>
                  </a:txBody>
                  <a:tcPr/>
                </a:tc>
                <a:tc>
                  <a:txBody>
                    <a:bodyPr/>
                    <a:lstStyle/>
                    <a:p>
                      <a:r>
                        <a:rPr lang="en-US" dirty="0" smtClean="0"/>
                        <a:t>7</a:t>
                      </a:r>
                      <a:endParaRPr lang="en-US" dirty="0"/>
                    </a:p>
                  </a:txBody>
                  <a:tcPr/>
                </a:tc>
              </a:tr>
              <a:tr h="370840">
                <a:tc gridSpan="2">
                  <a:txBody>
                    <a:bodyPr/>
                    <a:lstStyle/>
                    <a:p>
                      <a:r>
                        <a:rPr lang="en-US" b="1" dirty="0" smtClean="0"/>
                        <a:t>TOTAL</a:t>
                      </a:r>
                      <a:endParaRPr lang="en-US" b="1" dirty="0"/>
                    </a:p>
                  </a:txBody>
                  <a:tcPr/>
                </a:tc>
                <a:tc hMerge="1">
                  <a:txBody>
                    <a:bodyPr/>
                    <a:lstStyle/>
                    <a:p>
                      <a:endParaRPr lang="en-US" dirty="0"/>
                    </a:p>
                  </a:txBody>
                  <a:tcPr/>
                </a:tc>
                <a:tc>
                  <a:txBody>
                    <a:bodyPr/>
                    <a:lstStyle/>
                    <a:p>
                      <a:r>
                        <a:rPr lang="en-US" b="1" dirty="0" smtClean="0"/>
                        <a:t>997</a:t>
                      </a:r>
                      <a:endParaRPr lang="en-US" b="1" dirty="0"/>
                    </a:p>
                  </a:txBody>
                  <a:tcPr/>
                </a:tc>
                <a:tc>
                  <a:txBody>
                    <a:bodyPr/>
                    <a:lstStyle/>
                    <a:p>
                      <a:r>
                        <a:rPr lang="en-US" b="1" dirty="0" smtClean="0"/>
                        <a:t>510</a:t>
                      </a:r>
                      <a:endParaRPr lang="en-US" b="1" dirty="0"/>
                    </a:p>
                  </a:txBody>
                  <a:tcPr/>
                </a:tc>
                <a:tc>
                  <a:txBody>
                    <a:bodyPr/>
                    <a:lstStyle/>
                    <a:p>
                      <a:r>
                        <a:rPr lang="en-US" b="1" dirty="0" smtClean="0"/>
                        <a:t>1507</a:t>
                      </a:r>
                      <a:endParaRPr lang="en-US" b="1" dirty="0"/>
                    </a:p>
                  </a:txBody>
                  <a:tcPr/>
                </a:tc>
                <a:tc>
                  <a:txBody>
                    <a:bodyPr/>
                    <a:lstStyle/>
                    <a:p>
                      <a:r>
                        <a:rPr lang="en-US" b="1" dirty="0" smtClean="0"/>
                        <a:t>26</a:t>
                      </a:r>
                      <a:endParaRPr lang="en-US" b="1" dirty="0"/>
                    </a:p>
                  </a:txBody>
                  <a:tcPr/>
                </a:tc>
                <a:tc>
                  <a:txBody>
                    <a:bodyPr/>
                    <a:lstStyle/>
                    <a:p>
                      <a:r>
                        <a:rPr lang="en-US" b="1" dirty="0" smtClean="0"/>
                        <a:t>13</a:t>
                      </a:r>
                      <a:endParaRPr lang="en-US" b="1" dirty="0"/>
                    </a:p>
                  </a:txBody>
                  <a:tcPr/>
                </a:tc>
                <a:tc>
                  <a:txBody>
                    <a:bodyPr/>
                    <a:lstStyle/>
                    <a:p>
                      <a:r>
                        <a:rPr lang="en-US" b="1" dirty="0" smtClean="0"/>
                        <a:t>39</a:t>
                      </a:r>
                      <a:endParaRPr lang="en-US" b="1" dirty="0"/>
                    </a:p>
                  </a:txBody>
                  <a:tcPr/>
                </a:tc>
              </a:tr>
            </a:tbl>
          </a:graphicData>
        </a:graphic>
      </p:graphicFrame>
      <p:pic>
        <p:nvPicPr>
          <p:cNvPr id="5"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6" name="Picture 5" descr="IITA_logo_-_standard_-_regular"/>
          <p:cNvPicPr/>
          <p:nvPr/>
        </p:nvPicPr>
        <p:blipFill>
          <a:blip r:embed="rId3" cstate="print"/>
          <a:srcRect/>
          <a:stretch>
            <a:fillRect/>
          </a:stretch>
        </p:blipFill>
        <p:spPr bwMode="auto">
          <a:xfrm>
            <a:off x="4419599" y="6556786"/>
            <a:ext cx="557781" cy="301214"/>
          </a:xfrm>
          <a:prstGeom prst="rect">
            <a:avLst/>
          </a:prstGeom>
          <a:noFill/>
          <a:ln w="9525">
            <a:noFill/>
            <a:miter lim="800000"/>
            <a:headEnd/>
            <a:tailEnd/>
          </a:ln>
        </p:spPr>
      </p:pic>
      <p:pic>
        <p:nvPicPr>
          <p:cNvPr id="7" name="Picture 2" descr="C:\Users\jkumwenda\Documents\WORK - ACE\11. RAB\FtF Logo.gif"/>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905000" y="228600"/>
            <a:ext cx="5172075" cy="83819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a:r>
            <a:br>
              <a:rPr lang="en-US" sz="3200" dirty="0" smtClean="0"/>
            </a:br>
            <a:r>
              <a:rPr lang="en-US" sz="3200" dirty="0" smtClean="0"/>
              <a:t/>
            </a:r>
            <a:br>
              <a:rPr lang="en-US" sz="3200" dirty="0" smtClean="0"/>
            </a:br>
            <a:r>
              <a:rPr lang="en-US" sz="3200" dirty="0" smtClean="0"/>
              <a:t>Field Days Cont….</a:t>
            </a:r>
            <a:endParaRPr lang="en-US" sz="3200" dirty="0"/>
          </a:p>
        </p:txBody>
      </p:sp>
      <p:sp>
        <p:nvSpPr>
          <p:cNvPr id="5" name="Content Placeholder 4"/>
          <p:cNvSpPr>
            <a:spLocks noGrp="1"/>
          </p:cNvSpPr>
          <p:nvPr>
            <p:ph idx="1"/>
          </p:nvPr>
        </p:nvSpPr>
        <p:spPr/>
        <p:txBody>
          <a:bodyPr>
            <a:normAutofit/>
          </a:bodyPr>
          <a:lstStyle/>
          <a:p>
            <a:pPr>
              <a:buNone/>
            </a:pPr>
            <a:r>
              <a:rPr lang="en-US" sz="2800" i="1" dirty="0" smtClean="0">
                <a:solidFill>
                  <a:schemeClr val="tx1">
                    <a:lumMod val="85000"/>
                    <a:lumOff val="15000"/>
                  </a:schemeClr>
                </a:solidFill>
              </a:rPr>
              <a:t>Field days in </a:t>
            </a:r>
            <a:r>
              <a:rPr lang="en-US" sz="2800" i="1" dirty="0" err="1" smtClean="0">
                <a:solidFill>
                  <a:schemeClr val="tx1">
                    <a:lumMod val="85000"/>
                    <a:lumOff val="15000"/>
                  </a:schemeClr>
                </a:solidFill>
              </a:rPr>
              <a:t>Linthipe</a:t>
            </a:r>
            <a:r>
              <a:rPr lang="en-US" sz="2800" i="1" dirty="0" smtClean="0">
                <a:solidFill>
                  <a:schemeClr val="tx1">
                    <a:lumMod val="85000"/>
                    <a:lumOff val="15000"/>
                  </a:schemeClr>
                </a:solidFill>
              </a:rPr>
              <a:t> and </a:t>
            </a:r>
            <a:r>
              <a:rPr lang="en-US" sz="2800" i="1" dirty="0" err="1" smtClean="0">
                <a:solidFill>
                  <a:schemeClr val="tx1">
                    <a:lumMod val="85000"/>
                    <a:lumOff val="15000"/>
                  </a:schemeClr>
                </a:solidFill>
              </a:rPr>
              <a:t>Chileka</a:t>
            </a:r>
            <a:r>
              <a:rPr lang="en-US" sz="2800" i="1" dirty="0" smtClean="0">
                <a:solidFill>
                  <a:schemeClr val="tx1">
                    <a:lumMod val="85000"/>
                    <a:lumOff val="15000"/>
                  </a:schemeClr>
                </a:solidFill>
              </a:rPr>
              <a:t> EPAs</a:t>
            </a:r>
            <a:endParaRPr lang="en-US" sz="2800" i="1" dirty="0">
              <a:solidFill>
                <a:schemeClr val="tx1">
                  <a:lumMod val="85000"/>
                  <a:lumOff val="15000"/>
                </a:schemeClr>
              </a:solidFill>
            </a:endParaRPr>
          </a:p>
        </p:txBody>
      </p:sp>
      <p:pic>
        <p:nvPicPr>
          <p:cNvPr id="6" name="Picture 5" descr="C:\Users\rbinga\Documents\Documents\Binga\Bridging Program\Pics Martin Visit\WP_20170310_11_17_24_Pro.jpg"/>
          <p:cNvPicPr/>
          <p:nvPr/>
        </p:nvPicPr>
        <p:blipFill>
          <a:blip r:embed="rId2" cstate="print"/>
          <a:srcRect/>
          <a:stretch>
            <a:fillRect/>
          </a:stretch>
        </p:blipFill>
        <p:spPr bwMode="auto">
          <a:xfrm>
            <a:off x="0" y="2743200"/>
            <a:ext cx="4505325" cy="3505200"/>
          </a:xfrm>
          <a:prstGeom prst="rect">
            <a:avLst/>
          </a:prstGeom>
          <a:noFill/>
          <a:ln w="9525">
            <a:noFill/>
            <a:miter lim="800000"/>
            <a:headEnd/>
            <a:tailEnd/>
          </a:ln>
        </p:spPr>
      </p:pic>
      <p:pic>
        <p:nvPicPr>
          <p:cNvPr id="7" name="Picture 6" descr="C:\Users\rbinga\Documents\Documents\Binga\Bridging Program\Pics Martin Visit\WP_20170310_11_16_58_Pro.jpg"/>
          <p:cNvPicPr/>
          <p:nvPr/>
        </p:nvPicPr>
        <p:blipFill>
          <a:blip r:embed="rId3" cstate="print"/>
          <a:srcRect/>
          <a:stretch>
            <a:fillRect/>
          </a:stretch>
        </p:blipFill>
        <p:spPr bwMode="auto">
          <a:xfrm>
            <a:off x="4648200" y="2364257"/>
            <a:ext cx="3962400" cy="3198343"/>
          </a:xfrm>
          <a:prstGeom prst="rect">
            <a:avLst/>
          </a:prstGeom>
          <a:noFill/>
          <a:ln w="9525">
            <a:noFill/>
            <a:miter lim="800000"/>
            <a:headEnd/>
            <a:tailEnd/>
          </a:ln>
        </p:spPr>
      </p:pic>
      <p:pic>
        <p:nvPicPr>
          <p:cNvPr id="8" name="Picture 7" descr="C:\Users\rbinga\Documents\Documents\Binga\Bridging Program\Pics Martin Visit\WP_20170310_11_18_08_Pro.jpg"/>
          <p:cNvPicPr/>
          <p:nvPr/>
        </p:nvPicPr>
        <p:blipFill>
          <a:blip r:embed="rId4" cstate="print"/>
          <a:srcRect/>
          <a:stretch>
            <a:fillRect/>
          </a:stretch>
        </p:blipFill>
        <p:spPr bwMode="auto">
          <a:xfrm>
            <a:off x="3048000" y="4800600"/>
            <a:ext cx="3428999" cy="2160579"/>
          </a:xfrm>
          <a:prstGeom prst="ellipse">
            <a:avLst/>
          </a:prstGeom>
          <a:ln>
            <a:noFill/>
          </a:ln>
          <a:effectLst>
            <a:softEdge rad="112500"/>
          </a:effectLst>
        </p:spPr>
      </p:pic>
      <p:pic>
        <p:nvPicPr>
          <p:cNvPr id="9" name="Picture 2"/>
          <p:cNvPicPr>
            <a:picLocks noChangeAspect="1" noChangeArrowheads="1"/>
          </p:cNvPicPr>
          <p:nvPr/>
        </p:nvPicPr>
        <p:blipFill>
          <a:blip r:embed="rId5"/>
          <a:srcRect/>
          <a:stretch>
            <a:fillRect/>
          </a:stretch>
        </p:blipFill>
        <p:spPr bwMode="auto">
          <a:xfrm>
            <a:off x="7848600" y="6002337"/>
            <a:ext cx="1239838" cy="779463"/>
          </a:xfrm>
          <a:prstGeom prst="rect">
            <a:avLst/>
          </a:prstGeom>
          <a:noFill/>
          <a:ln w="9525">
            <a:noFill/>
            <a:miter lim="800000"/>
            <a:headEnd/>
            <a:tailEnd/>
          </a:ln>
        </p:spPr>
      </p:pic>
      <p:pic>
        <p:nvPicPr>
          <p:cNvPr id="10" name="Picture 2" descr="C:\Users\jkumwenda\Documents\WORK - ACE\11. RAB\FtF Logo.gif"/>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1676400" y="228601"/>
            <a:ext cx="5400675" cy="76199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a:r>
            <a:br>
              <a:rPr lang="en-US" sz="3200" dirty="0" smtClean="0"/>
            </a:br>
            <a:r>
              <a:rPr lang="en-US" sz="3200" dirty="0" smtClean="0"/>
              <a:t/>
            </a:r>
            <a:br>
              <a:rPr lang="en-US" sz="3200" dirty="0" smtClean="0"/>
            </a:br>
            <a:r>
              <a:rPr lang="en-US" sz="3200" dirty="0" smtClean="0"/>
              <a:t>Field Days Cont….</a:t>
            </a:r>
            <a:endParaRPr lang="en-US" sz="3200" dirty="0"/>
          </a:p>
        </p:txBody>
      </p:sp>
      <p:sp>
        <p:nvSpPr>
          <p:cNvPr id="3" name="Content Placeholder 2"/>
          <p:cNvSpPr>
            <a:spLocks noGrp="1"/>
          </p:cNvSpPr>
          <p:nvPr>
            <p:ph idx="1"/>
          </p:nvPr>
        </p:nvSpPr>
        <p:spPr>
          <a:xfrm>
            <a:off x="0" y="1600200"/>
            <a:ext cx="8686800" cy="5105400"/>
          </a:xfrm>
        </p:spPr>
        <p:txBody>
          <a:bodyPr/>
          <a:lstStyle/>
          <a:p>
            <a:pPr>
              <a:buNone/>
            </a:pPr>
            <a:r>
              <a:rPr lang="en-US" sz="2000" i="1" dirty="0" smtClean="0"/>
              <a:t>Patrons listening to speeches (right)</a:t>
            </a:r>
          </a:p>
          <a:p>
            <a:pPr>
              <a:buNone/>
            </a:pPr>
            <a:r>
              <a:rPr lang="en-US" sz="2000" i="1" dirty="0" smtClean="0"/>
              <a:t>Below farmers appreciating technologies</a:t>
            </a:r>
            <a:endParaRPr lang="en-US" sz="2000" i="1" dirty="0"/>
          </a:p>
        </p:txBody>
      </p:sp>
      <p:pic>
        <p:nvPicPr>
          <p:cNvPr id="4" name="Picture 3" descr="C:\Users\rbinga\Documents\Documents\Binga\Bridging Program\Pics Martin Visit\WP_20170310_11_26_29_Pro.jpg"/>
          <p:cNvPicPr/>
          <p:nvPr/>
        </p:nvPicPr>
        <p:blipFill>
          <a:blip r:embed="rId2" cstate="print"/>
          <a:srcRect/>
          <a:stretch>
            <a:fillRect/>
          </a:stretch>
        </p:blipFill>
        <p:spPr bwMode="auto">
          <a:xfrm>
            <a:off x="228600" y="2324673"/>
            <a:ext cx="4689427" cy="2780727"/>
          </a:xfrm>
          <a:prstGeom prst="rect">
            <a:avLst/>
          </a:prstGeom>
          <a:noFill/>
          <a:ln w="9525">
            <a:noFill/>
            <a:miter lim="800000"/>
            <a:headEnd/>
            <a:tailEnd/>
          </a:ln>
        </p:spPr>
      </p:pic>
      <p:pic>
        <p:nvPicPr>
          <p:cNvPr id="5" name="Picture 4" descr="C:\Users\rbinga\Documents\Documents\Binga\Bridging Program\Pics Martin Visit\WP_20170310_11_26_40_Pro.jpg"/>
          <p:cNvPicPr/>
          <p:nvPr/>
        </p:nvPicPr>
        <p:blipFill>
          <a:blip r:embed="rId3" cstate="print"/>
          <a:srcRect/>
          <a:stretch>
            <a:fillRect/>
          </a:stretch>
        </p:blipFill>
        <p:spPr bwMode="auto">
          <a:xfrm>
            <a:off x="4952999" y="4240797"/>
            <a:ext cx="4038601" cy="2541003"/>
          </a:xfrm>
          <a:prstGeom prst="rect">
            <a:avLst/>
          </a:prstGeom>
          <a:noFill/>
          <a:ln w="9525">
            <a:noFill/>
            <a:miter lim="800000"/>
            <a:headEnd/>
            <a:tailEnd/>
          </a:ln>
        </p:spPr>
      </p:pic>
      <p:pic>
        <p:nvPicPr>
          <p:cNvPr id="6" name="Picture 5" descr="C:\Users\rbinga\Documents\Documents\Binga\Bridging Program\Pics Martin Visit\WP_20170310_12_19_56_Pro.jpg"/>
          <p:cNvPicPr/>
          <p:nvPr/>
        </p:nvPicPr>
        <p:blipFill>
          <a:blip r:embed="rId4" cstate="print"/>
          <a:srcRect/>
          <a:stretch>
            <a:fillRect/>
          </a:stretch>
        </p:blipFill>
        <p:spPr bwMode="auto">
          <a:xfrm>
            <a:off x="4953000" y="1676400"/>
            <a:ext cx="3886200" cy="2427748"/>
          </a:xfrm>
          <a:prstGeom prst="rect">
            <a:avLst/>
          </a:prstGeom>
          <a:ln>
            <a:noFill/>
          </a:ln>
          <a:effectLst>
            <a:softEdge rad="112500"/>
          </a:effectLst>
        </p:spPr>
      </p:pic>
      <p:pic>
        <p:nvPicPr>
          <p:cNvPr id="7" name="Picture 6" descr="C:\Users\rbinga\Documents\Documents\Binga\Bridging Program\Pics Martin Visit\WP_20170310_11_08_57_Pro.jpg"/>
          <p:cNvPicPr/>
          <p:nvPr/>
        </p:nvPicPr>
        <p:blipFill>
          <a:blip r:embed="rId5" cstate="print"/>
          <a:srcRect/>
          <a:stretch>
            <a:fillRect/>
          </a:stretch>
        </p:blipFill>
        <p:spPr bwMode="auto">
          <a:xfrm>
            <a:off x="1219200" y="5084462"/>
            <a:ext cx="3695700" cy="17735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2"/>
          <p:cNvPicPr>
            <a:picLocks noChangeAspect="1" noChangeArrowheads="1"/>
          </p:cNvPicPr>
          <p:nvPr/>
        </p:nvPicPr>
        <p:blipFill>
          <a:blip r:embed="rId6"/>
          <a:srcRect/>
          <a:stretch>
            <a:fillRect/>
          </a:stretch>
        </p:blipFill>
        <p:spPr bwMode="auto">
          <a:xfrm>
            <a:off x="7848600" y="6002337"/>
            <a:ext cx="1239838" cy="779463"/>
          </a:xfrm>
          <a:prstGeom prst="rect">
            <a:avLst/>
          </a:prstGeom>
          <a:noFill/>
          <a:ln w="9525">
            <a:noFill/>
            <a:miter lim="800000"/>
            <a:headEnd/>
            <a:tailEnd/>
          </a:ln>
        </p:spPr>
      </p:pic>
      <p:pic>
        <p:nvPicPr>
          <p:cNvPr id="9" name="Picture 2" descr="C:\Users\jkumwenda\Documents\WORK - ACE\11. RAB\FtF Logo.gif"/>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676400" y="228601"/>
            <a:ext cx="5400675" cy="83819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advTm="2147342000">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Advancing Value Chain Competitiveness</a:t>
            </a:r>
            <a:endParaRPr lang="en-US" sz="2800" dirty="0"/>
          </a:p>
        </p:txBody>
      </p:sp>
      <p:sp>
        <p:nvSpPr>
          <p:cNvPr id="3" name="Content Placeholder 2"/>
          <p:cNvSpPr>
            <a:spLocks noGrp="1"/>
          </p:cNvSpPr>
          <p:nvPr>
            <p:ph idx="1"/>
          </p:nvPr>
        </p:nvSpPr>
        <p:spPr>
          <a:xfrm>
            <a:off x="500062" y="2057400"/>
            <a:ext cx="8229600" cy="4038600"/>
          </a:xfrm>
        </p:spPr>
        <p:txBody>
          <a:bodyPr>
            <a:normAutofit fontScale="92500"/>
          </a:bodyPr>
          <a:lstStyle/>
          <a:p>
            <a:pPr algn="just">
              <a:buNone/>
            </a:pPr>
            <a:r>
              <a:rPr lang="en-US" dirty="0" smtClean="0">
                <a:solidFill>
                  <a:srgbClr val="00B050"/>
                </a:solidFill>
              </a:rPr>
              <a:t>Aggregation Planning</a:t>
            </a:r>
          </a:p>
          <a:p>
            <a:pPr algn="just">
              <a:buNone/>
            </a:pPr>
            <a:r>
              <a:rPr lang="en-US" dirty="0" smtClean="0"/>
              <a:t>To encourage collective marketing, IITA held orientation sessions in all the five ZOI aimed at encouraging farmers develop aggregation plans.</a:t>
            </a:r>
          </a:p>
          <a:p>
            <a:pPr algn="just">
              <a:buNone/>
            </a:pPr>
            <a:r>
              <a:rPr lang="en-US" dirty="0" smtClean="0"/>
              <a:t>The aggregation planning tool helped to ensure that every member makes a commitment of how much they would deposit.</a:t>
            </a:r>
          </a:p>
          <a:p>
            <a:pPr algn="just">
              <a:buNone/>
            </a:pPr>
            <a:r>
              <a:rPr lang="en-US" dirty="0" smtClean="0"/>
              <a:t>The plans were submitted to FO leaders .</a:t>
            </a:r>
          </a:p>
          <a:p>
            <a:pPr algn="just">
              <a:buNone/>
            </a:pPr>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 xmlns:p14="http://schemas.microsoft.com/office/powerpoint/2010/main" val="2556347265"/>
      </p:ext>
    </p:extLst>
  </p:cSld>
  <p:clrMapOvr>
    <a:masterClrMapping/>
  </p:clrMapOvr>
  <p:transition spd="slow" advTm="2147342000">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 </a:t>
            </a:r>
            <a:br>
              <a:rPr lang="en-US" sz="2800" b="1" dirty="0" smtClean="0"/>
            </a:br>
            <a:endParaRPr lang="en-US" sz="2800" b="1" dirty="0"/>
          </a:p>
        </p:txBody>
      </p:sp>
      <p:sp>
        <p:nvSpPr>
          <p:cNvPr id="3" name="Content Placeholder 2"/>
          <p:cNvSpPr>
            <a:spLocks noGrp="1"/>
          </p:cNvSpPr>
          <p:nvPr>
            <p:ph idx="1"/>
          </p:nvPr>
        </p:nvSpPr>
        <p:spPr>
          <a:xfrm>
            <a:off x="486207" y="1371600"/>
            <a:ext cx="8229600" cy="4724400"/>
          </a:xfrm>
        </p:spPr>
        <p:txBody>
          <a:bodyPr>
            <a:normAutofit/>
          </a:bodyPr>
          <a:lstStyle/>
          <a:p>
            <a:pPr lvl="0" algn="just">
              <a:buNone/>
            </a:pPr>
            <a:r>
              <a:rPr lang="en-US" b="1" dirty="0" smtClean="0">
                <a:solidFill>
                  <a:srgbClr val="00B0F0"/>
                </a:solidFill>
              </a:rPr>
              <a:t>Field days on good harvesting practice</a:t>
            </a:r>
            <a:r>
              <a:rPr lang="en-US" b="1" dirty="0" smtClean="0"/>
              <a:t>: </a:t>
            </a:r>
            <a:r>
              <a:rPr lang="en-US" dirty="0" smtClean="0"/>
              <a:t>FUM </a:t>
            </a:r>
            <a:r>
              <a:rPr lang="en-US" sz="3000" dirty="0" smtClean="0"/>
              <a:t>collaborated with Palladium to carry out field days on harvesting. This was to showcase good harvesting practices that deter loses and ensure  nutrients are maintained in the soil. Most farmers were used to harvesting Soy by uprooting, a system which destroy nutrients that are contained in the noodles.</a:t>
            </a:r>
          </a:p>
          <a:p>
            <a:pPr algn="just"/>
            <a:endParaRPr lang="en-US" sz="3000"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0" name="Picture 9" descr="C:\Users\FUM\Desktop\WP_20170424_12_26_01_Pro.jpg"/>
          <p:cNvPicPr/>
          <p:nvPr/>
        </p:nvPicPr>
        <p:blipFill>
          <a:blip r:embed="rId6" cstate="print"/>
          <a:srcRect/>
          <a:stretch>
            <a:fillRect/>
          </a:stretch>
        </p:blipFill>
        <p:spPr bwMode="auto">
          <a:xfrm>
            <a:off x="5020933" y="5638800"/>
            <a:ext cx="2294267" cy="1143000"/>
          </a:xfrm>
          <a:prstGeom prst="rect">
            <a:avLst/>
          </a:prstGeom>
          <a:noFill/>
          <a:ln w="9525">
            <a:noFill/>
            <a:miter lim="800000"/>
            <a:headEnd/>
            <a:tailEnd/>
          </a:ln>
        </p:spPr>
      </p:pic>
      <p:pic>
        <p:nvPicPr>
          <p:cNvPr id="11" name="Picture 10" descr="DSC_0117"/>
          <p:cNvPicPr/>
          <p:nvPr/>
        </p:nvPicPr>
        <p:blipFill>
          <a:blip r:embed="rId7" cstate="print"/>
          <a:srcRect/>
          <a:stretch>
            <a:fillRect/>
          </a:stretch>
        </p:blipFill>
        <p:spPr bwMode="auto">
          <a:xfrm>
            <a:off x="2209800" y="5715001"/>
            <a:ext cx="1905000" cy="1066799"/>
          </a:xfrm>
          <a:prstGeom prst="rect">
            <a:avLst/>
          </a:prstGeom>
          <a:noFill/>
          <a:ln w="9525">
            <a:noFill/>
            <a:miter lim="800000"/>
            <a:headEnd/>
            <a:tailEnd/>
          </a:ln>
        </p:spPr>
      </p:pic>
    </p:spTree>
    <p:extLst>
      <p:ext uri="{BB962C8B-B14F-4D97-AF65-F5344CB8AC3E}">
        <p14:creationId xmlns:p14="http://schemas.microsoft.com/office/powerpoint/2010/main" xmlns="" val="2428570748"/>
      </p:ext>
    </p:extLst>
  </p:cSld>
  <p:clrMapOvr>
    <a:masterClrMapping/>
  </p:clrMapOvr>
  <p:transition spd="slow" advTm="2147342000">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3600" b="1" dirty="0" smtClean="0"/>
              <a:t>Field Days Cont…</a:t>
            </a:r>
            <a:endParaRPr lang="en-US" sz="3600" b="1" dirty="0"/>
          </a:p>
        </p:txBody>
      </p:sp>
      <p:sp>
        <p:nvSpPr>
          <p:cNvPr id="3" name="Content Placeholder 2"/>
          <p:cNvSpPr>
            <a:spLocks noGrp="1"/>
          </p:cNvSpPr>
          <p:nvPr>
            <p:ph idx="1"/>
          </p:nvPr>
        </p:nvSpPr>
        <p:spPr/>
        <p:txBody>
          <a:bodyPr/>
          <a:lstStyle/>
          <a:p>
            <a:r>
              <a:rPr lang="en-US" sz="2800" dirty="0" smtClean="0"/>
              <a:t>Farmers were encouraged to harvest Soya using a sickle as it helps to leave nutrients in the soil other than uprooting. </a:t>
            </a:r>
            <a:r>
              <a:rPr lang="en-US" sz="2400" i="1" dirty="0" smtClean="0">
                <a:solidFill>
                  <a:srgbClr val="0070C0"/>
                </a:solidFill>
              </a:rPr>
              <a:t>This is how we do it</a:t>
            </a:r>
            <a:r>
              <a:rPr lang="en-US" sz="2400" i="1" dirty="0" smtClean="0"/>
              <a:t>! </a:t>
            </a:r>
            <a:r>
              <a:rPr lang="en-US" sz="2400" i="1" dirty="0" smtClean="0">
                <a:solidFill>
                  <a:srgbClr val="7030A0"/>
                </a:solidFill>
              </a:rPr>
              <a:t>A farmer demonstrating how Soya should be harvested</a:t>
            </a:r>
            <a:r>
              <a:rPr lang="en-US" sz="2400" i="1" dirty="0" smtClean="0"/>
              <a:t> </a:t>
            </a:r>
          </a:p>
          <a:p>
            <a:endParaRPr lang="en-US" sz="2800" dirty="0" smtClean="0"/>
          </a:p>
          <a:p>
            <a:endParaRPr lang="en-US" dirty="0"/>
          </a:p>
        </p:txBody>
      </p:sp>
      <p:pic>
        <p:nvPicPr>
          <p:cNvPr id="4" name="Picture 3" descr="C:\Users\FUM\AppData\Local\Microsoft\Windows\INetCache\IE\T2A9SQJT\IMG-20170502-WA0078[1].jpg"/>
          <p:cNvPicPr/>
          <p:nvPr/>
        </p:nvPicPr>
        <p:blipFill>
          <a:blip r:embed="rId2"/>
          <a:srcRect/>
          <a:stretch>
            <a:fillRect/>
          </a:stretch>
        </p:blipFill>
        <p:spPr bwMode="auto">
          <a:xfrm>
            <a:off x="1143000" y="3342042"/>
            <a:ext cx="3444778" cy="2372958"/>
          </a:xfrm>
          <a:prstGeom prst="rect">
            <a:avLst/>
          </a:prstGeom>
          <a:noFill/>
          <a:ln w="9525">
            <a:noFill/>
            <a:miter lim="800000"/>
            <a:headEnd/>
            <a:tailEnd/>
          </a:ln>
        </p:spPr>
      </p:pic>
      <p:pic>
        <p:nvPicPr>
          <p:cNvPr id="5"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8" name="Picture 2"/>
          <p:cNvPicPr>
            <a:picLocks noChangeAspect="1" noChangeArrowheads="1"/>
          </p:cNvPicPr>
          <p:nvPr/>
        </p:nvPicPr>
        <p:blipFill>
          <a:blip r:embed="rId6"/>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C:\Users\FUM\Desktop\WP_20170424_12_26_01_Pro.jpg"/>
          <p:cNvPicPr/>
          <p:nvPr/>
        </p:nvPicPr>
        <p:blipFill>
          <a:blip r:embed="rId7" cstate="print"/>
          <a:srcRect/>
          <a:stretch>
            <a:fillRect/>
          </a:stretch>
        </p:blipFill>
        <p:spPr bwMode="auto">
          <a:xfrm>
            <a:off x="4106533" y="3962400"/>
            <a:ext cx="2370467" cy="1423358"/>
          </a:xfrm>
          <a:prstGeom prst="rect">
            <a:avLst/>
          </a:prstGeom>
          <a:ln>
            <a:noFill/>
          </a:ln>
          <a:effectLst>
            <a:softEdge rad="112500"/>
          </a:effectLst>
        </p:spPr>
      </p:pic>
    </p:spTree>
  </p:cSld>
  <p:clrMapOvr>
    <a:masterClrMapping/>
  </p:clrMapOvr>
  <p:transition spd="slow">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
            </a:r>
            <a:br>
              <a:rPr lang="en-US" sz="3200" dirty="0" smtClean="0"/>
            </a:br>
            <a:r>
              <a:rPr lang="en-US" sz="3200" dirty="0" smtClean="0"/>
              <a:t>Field Days Cont…..</a:t>
            </a:r>
            <a:endParaRPr lang="en-US" sz="3200" dirty="0"/>
          </a:p>
        </p:txBody>
      </p:sp>
      <p:sp>
        <p:nvSpPr>
          <p:cNvPr id="3" name="Content Placeholder 2"/>
          <p:cNvSpPr>
            <a:spLocks noGrp="1"/>
          </p:cNvSpPr>
          <p:nvPr>
            <p:ph idx="1"/>
          </p:nvPr>
        </p:nvSpPr>
        <p:spPr/>
        <p:txBody>
          <a:bodyPr/>
          <a:lstStyle/>
          <a:p>
            <a:pPr>
              <a:buNone/>
            </a:pPr>
            <a:r>
              <a:rPr lang="en-US" b="1" dirty="0" smtClean="0">
                <a:solidFill>
                  <a:srgbClr val="00B0F0"/>
                </a:solidFill>
              </a:rPr>
              <a:t>Threshing : </a:t>
            </a:r>
            <a:r>
              <a:rPr lang="en-US" sz="2800" dirty="0" smtClean="0"/>
              <a:t>Also showcased during the field days was a good practice in threshing of soybean. Soy is threshed on mats, burlap bags or plastic sheet  in order to have clean and quality commodity other than threshing direct on soil where the commodity becomes dirty and dusty</a:t>
            </a:r>
            <a:endParaRPr lang="en-US" sz="2800" dirty="0"/>
          </a:p>
        </p:txBody>
      </p:sp>
      <p:pic>
        <p:nvPicPr>
          <p:cNvPr id="7" name="Picture 6" descr="IITA_logo_-_standard_-_regular"/>
          <p:cNvPicPr/>
          <p:nvPr/>
        </p:nvPicPr>
        <p:blipFill>
          <a:blip r:embed="rId2" cstate="print"/>
          <a:srcRect/>
          <a:stretch>
            <a:fillRect/>
          </a:stretch>
        </p:blipFill>
        <p:spPr bwMode="auto">
          <a:xfrm>
            <a:off x="3886200" y="6175786"/>
            <a:ext cx="810762" cy="529814"/>
          </a:xfrm>
          <a:prstGeom prst="rect">
            <a:avLst/>
          </a:prstGeom>
          <a:noFill/>
          <a:ln w="9525">
            <a:noFill/>
            <a:miter lim="800000"/>
            <a:headEnd/>
            <a:tailEnd/>
          </a:ln>
        </p:spPr>
      </p:pic>
      <p:pic>
        <p:nvPicPr>
          <p:cNvPr id="8" name="Picture 2"/>
          <p:cNvPicPr>
            <a:picLocks noChangeAspect="1" noChangeArrowheads="1"/>
          </p:cNvPicPr>
          <p:nvPr/>
        </p:nvPicPr>
        <p:blipFill>
          <a:blip r:embed="rId3"/>
          <a:srcRect/>
          <a:stretch>
            <a:fillRect/>
          </a:stretch>
        </p:blipFill>
        <p:spPr bwMode="auto">
          <a:xfrm>
            <a:off x="7827962" y="6002337"/>
            <a:ext cx="1239838" cy="779463"/>
          </a:xfrm>
          <a:prstGeom prst="rect">
            <a:avLst/>
          </a:prstGeom>
          <a:noFill/>
          <a:ln w="9525">
            <a:noFill/>
            <a:miter lim="800000"/>
            <a:headEnd/>
            <a:tailEnd/>
          </a:ln>
        </p:spPr>
      </p:pic>
      <p:pic>
        <p:nvPicPr>
          <p:cNvPr id="9" name="Picture 8"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10" name="Picture 9" descr="C:\Users\FUM\Desktop\WP_20170428_13_00_46_Pro.jpg"/>
          <p:cNvPicPr/>
          <p:nvPr/>
        </p:nvPicPr>
        <p:blipFill>
          <a:blip r:embed="rId5" cstate="print"/>
          <a:srcRect/>
          <a:stretch>
            <a:fillRect/>
          </a:stretch>
        </p:blipFill>
        <p:spPr bwMode="auto">
          <a:xfrm>
            <a:off x="4648200" y="4038600"/>
            <a:ext cx="3124200" cy="2209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2" descr="C:\Users\jkumwenda\Documents\WORK - ACE\11. RAB\FtF Logo.gif"/>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1" descr="C:\Users\FUM\AppData\Local\Microsoft\Windows\INetCache\Content.Word\IMG-20170502-WA0039.jpg"/>
          <p:cNvPicPr/>
          <p:nvPr/>
        </p:nvPicPr>
        <p:blipFill>
          <a:blip r:embed="rId7" cstate="print"/>
          <a:srcRect/>
          <a:stretch>
            <a:fillRect/>
          </a:stretch>
        </p:blipFill>
        <p:spPr bwMode="auto">
          <a:xfrm>
            <a:off x="1752600" y="4267201"/>
            <a:ext cx="1858370" cy="1905000"/>
          </a:xfrm>
          <a:prstGeom prst="rect">
            <a:avLst/>
          </a:prstGeom>
          <a:ln>
            <a:noFill/>
          </a:ln>
          <a:effectLst>
            <a:softEdge rad="112500"/>
          </a:effectLst>
        </p:spPr>
      </p:pic>
    </p:spTree>
  </p:cSld>
  <p:clrMapOvr>
    <a:masterClrMapping/>
  </p:clrMapOvr>
  <p:transition spd="slow" advTm="2147342000">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pPr>
              <a:buNone/>
            </a:pPr>
            <a:endParaRPr lang="en-US" dirty="0" smtClean="0"/>
          </a:p>
          <a:p>
            <a:endParaRPr lang="en-US" dirty="0"/>
          </a:p>
        </p:txBody>
      </p:sp>
      <p:pic>
        <p:nvPicPr>
          <p:cNvPr id="7" name="Picture 6" descr="IITA_logo_-_standard_-_regular"/>
          <p:cNvPicPr/>
          <p:nvPr/>
        </p:nvPicPr>
        <p:blipFill>
          <a:blip r:embed="rId2" cstate="print"/>
          <a:srcRect/>
          <a:stretch>
            <a:fillRect/>
          </a:stretch>
        </p:blipFill>
        <p:spPr bwMode="auto">
          <a:xfrm>
            <a:off x="2971800" y="6099586"/>
            <a:ext cx="810762" cy="529814"/>
          </a:xfrm>
          <a:prstGeom prst="rect">
            <a:avLst/>
          </a:prstGeom>
          <a:noFill/>
          <a:ln w="9525">
            <a:noFill/>
            <a:miter lim="800000"/>
            <a:headEnd/>
            <a:tailEnd/>
          </a:ln>
        </p:spPr>
      </p:pic>
      <p:pic>
        <p:nvPicPr>
          <p:cNvPr id="8" name="Picture 2"/>
          <p:cNvPicPr>
            <a:picLocks noChangeAspect="1" noChangeArrowheads="1"/>
          </p:cNvPicPr>
          <p:nvPr/>
        </p:nvPicPr>
        <p:blipFill>
          <a:blip r:embed="rId3"/>
          <a:srcRect/>
          <a:stretch>
            <a:fillRect/>
          </a:stretch>
        </p:blipFill>
        <p:spPr bwMode="auto">
          <a:xfrm>
            <a:off x="8212218" y="6154737"/>
            <a:ext cx="876220" cy="550863"/>
          </a:xfrm>
          <a:prstGeom prst="rect">
            <a:avLst/>
          </a:prstGeom>
          <a:noFill/>
          <a:ln w="9525">
            <a:noFill/>
            <a:miter lim="800000"/>
            <a:headEnd/>
            <a:tailEnd/>
          </a:ln>
        </p:spPr>
      </p:pic>
      <p:pic>
        <p:nvPicPr>
          <p:cNvPr id="9" name="Picture 8"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228600" y="6069965"/>
            <a:ext cx="1905000" cy="711835"/>
          </a:xfrm>
          <a:prstGeom prst="rect">
            <a:avLst/>
          </a:prstGeom>
          <a:noFill/>
          <a:ln>
            <a:noFill/>
          </a:ln>
          <a:extLst>
            <a:ext uri="{53640926-AAD7-44D8-BBD7-CCE9431645EC}">
              <a14:shadowObscured xmlns:a14="http://schemas.microsoft.com/office/drawing/2010/main" xmlns=""/>
            </a:ext>
          </a:extLst>
        </p:spPr>
      </p:pic>
      <p:pic>
        <p:nvPicPr>
          <p:cNvPr id="10" name="Picture 2" descr="C:\Users\jkumwenda\Documents\WORK - ACE\11. RAB\FtF Logo.gif"/>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DSC_0131"/>
          <p:cNvPicPr>
            <a:picLocks noChangeAspect="1"/>
          </p:cNvPicPr>
          <p:nvPr/>
        </p:nvPicPr>
        <p:blipFill>
          <a:blip r:embed="rId6" cstate="print"/>
          <a:srcRect/>
          <a:stretch>
            <a:fillRect/>
          </a:stretch>
        </p:blipFill>
        <p:spPr bwMode="auto">
          <a:xfrm>
            <a:off x="1742907" y="2438400"/>
            <a:ext cx="4984570" cy="2971800"/>
          </a:xfrm>
          <a:prstGeom prst="ellipse">
            <a:avLst/>
          </a:prstGeom>
          <a:ln>
            <a:noFill/>
          </a:ln>
          <a:effectLst>
            <a:softEdge rad="112500"/>
          </a:effectLst>
        </p:spPr>
      </p:pic>
      <p:pic>
        <p:nvPicPr>
          <p:cNvPr id="12" name="Picture 11" descr="DSC_0106"/>
          <p:cNvPicPr>
            <a:picLocks noChangeAspect="1"/>
          </p:cNvPicPr>
          <p:nvPr/>
        </p:nvPicPr>
        <p:blipFill>
          <a:blip r:embed="rId7" cstate="print"/>
          <a:srcRect/>
          <a:stretch>
            <a:fillRect/>
          </a:stretch>
        </p:blipFill>
        <p:spPr bwMode="auto">
          <a:xfrm>
            <a:off x="6101086" y="838200"/>
            <a:ext cx="3042914" cy="2301729"/>
          </a:xfrm>
          <a:prstGeom prst="rect">
            <a:avLst/>
          </a:prstGeom>
          <a:ln>
            <a:noFill/>
          </a:ln>
          <a:effectLst>
            <a:softEdge rad="112500"/>
          </a:effectLst>
        </p:spPr>
      </p:pic>
      <p:pic>
        <p:nvPicPr>
          <p:cNvPr id="12290" name="Picture 23" descr="DSC_0110"/>
          <p:cNvPicPr>
            <a:picLocks noChangeAspect="1" noChangeArrowheads="1"/>
          </p:cNvPicPr>
          <p:nvPr/>
        </p:nvPicPr>
        <p:blipFill>
          <a:blip r:embed="rId8"/>
          <a:srcRect/>
          <a:stretch>
            <a:fillRect/>
          </a:stretch>
        </p:blipFill>
        <p:spPr bwMode="auto">
          <a:xfrm>
            <a:off x="76200" y="990600"/>
            <a:ext cx="3252355" cy="2286000"/>
          </a:xfrm>
          <a:prstGeom prst="rect">
            <a:avLst/>
          </a:prstGeom>
          <a:ln>
            <a:noFill/>
          </a:ln>
          <a:effectLst>
            <a:softEdge rad="112500"/>
          </a:effectLst>
        </p:spPr>
      </p:pic>
      <p:pic>
        <p:nvPicPr>
          <p:cNvPr id="12289" name="Picture 24" descr="DSC_0117"/>
          <p:cNvPicPr>
            <a:picLocks noChangeAspect="1" noChangeArrowheads="1"/>
          </p:cNvPicPr>
          <p:nvPr/>
        </p:nvPicPr>
        <p:blipFill>
          <a:blip r:embed="rId9"/>
          <a:srcRect/>
          <a:stretch>
            <a:fillRect/>
          </a:stretch>
        </p:blipFill>
        <p:spPr bwMode="auto">
          <a:xfrm>
            <a:off x="6208567" y="4114800"/>
            <a:ext cx="2861657" cy="2057400"/>
          </a:xfrm>
          <a:prstGeom prst="rect">
            <a:avLst/>
          </a:prstGeom>
          <a:ln>
            <a:noFill/>
          </a:ln>
          <a:effectLst>
            <a:softEdge rad="112500"/>
          </a:effectLst>
        </p:spPr>
      </p:pic>
      <p:sp>
        <p:nvSpPr>
          <p:cNvPr id="122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112" tIns="914112" rIns="914112" bIns="914112" numCol="1" anchor="ctr" anchorCtr="0" compatLnSpc="1">
            <a:prstTxWarp prst="textNoShape">
              <a:avLst/>
            </a:prstTxWarp>
            <a:spAutoFit/>
          </a:bodyPr>
          <a:lstStyle/>
          <a:p>
            <a:endParaRPr lang="en-US"/>
          </a:p>
        </p:txBody>
      </p:sp>
      <p:sp>
        <p:nvSpPr>
          <p:cNvPr id="12294" name="Rectangle 6"/>
          <p:cNvSpPr>
            <a:spLocks noChangeArrowheads="1"/>
          </p:cNvSpPr>
          <p:nvPr/>
        </p:nvSpPr>
        <p:spPr bwMode="auto">
          <a:xfrm>
            <a:off x="0" y="24384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5" name="Rectangle 7"/>
          <p:cNvSpPr>
            <a:spLocks noChangeArrowheads="1"/>
          </p:cNvSpPr>
          <p:nvPr/>
        </p:nvSpPr>
        <p:spPr bwMode="auto">
          <a:xfrm>
            <a:off x="0" y="4962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ea typeface="PMingLiU" pitchFamily="18" charset="-120"/>
                <a:cs typeface="Times New Roman" pitchFamily="18" charset="0"/>
              </a:rPr>
              <a:t/>
            </a:r>
            <a:br>
              <a:rPr kumimoji="0" lang="en-US" sz="1200" b="0" i="0" u="none" strike="noStrike" cap="none" normalizeH="0" baseline="0" smtClean="0">
                <a:ln>
                  <a:noFill/>
                </a:ln>
                <a:solidFill>
                  <a:schemeClr val="tx1"/>
                </a:solidFill>
                <a:effectLst/>
                <a:latin typeface="Times New Roman" pitchFamily="18" charset="0"/>
                <a:ea typeface="PMingLiU" pitchFamily="18" charset="-120"/>
                <a:cs typeface="Times New Roman" pitchFamily="18" charset="0"/>
              </a:rPr>
            </a:br>
            <a:endParaRPr kumimoji="0" lang="en-US"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7" name="Picture 16" descr="C:\Users\FUM\AppData\Local\Microsoft\Windows\INetCache\IE\T2A9SQJT\IMG-20170502-WA0078[1].jpg"/>
          <p:cNvPicPr/>
          <p:nvPr/>
        </p:nvPicPr>
        <p:blipFill>
          <a:blip r:embed="rId10" cstate="print"/>
          <a:srcRect/>
          <a:stretch>
            <a:fillRect/>
          </a:stretch>
        </p:blipFill>
        <p:spPr bwMode="auto">
          <a:xfrm>
            <a:off x="0" y="4495800"/>
            <a:ext cx="2667000" cy="1600200"/>
          </a:xfrm>
          <a:prstGeom prst="rect">
            <a:avLst/>
          </a:prstGeom>
          <a:ln>
            <a:noFill/>
          </a:ln>
          <a:effectLst>
            <a:softEdge rad="112500"/>
          </a:effectLst>
        </p:spPr>
      </p:pic>
    </p:spTree>
  </p:cSld>
  <p:clrMapOvr>
    <a:masterClrMapping/>
  </p:clrMapOvr>
  <p:transition spd="slow" advTm="2147342000">
    <p:plu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3600" dirty="0" smtClean="0"/>
              <a:t>Field Days Cont…..</a:t>
            </a:r>
            <a:endParaRPr lang="en-US" sz="3600" dirty="0"/>
          </a:p>
        </p:txBody>
      </p:sp>
      <p:sp>
        <p:nvSpPr>
          <p:cNvPr id="7" name="Content Placeholder 6"/>
          <p:cNvSpPr>
            <a:spLocks noGrp="1"/>
          </p:cNvSpPr>
          <p:nvPr>
            <p:ph idx="1"/>
          </p:nvPr>
        </p:nvSpPr>
        <p:spPr/>
        <p:txBody>
          <a:bodyPr/>
          <a:lstStyle/>
          <a:p>
            <a:pPr>
              <a:buNone/>
            </a:pPr>
            <a:r>
              <a:rPr lang="en-US" sz="2800" dirty="0" smtClean="0"/>
              <a:t>Patrons during Harvesting Field Days</a:t>
            </a:r>
          </a:p>
          <a:p>
            <a:endParaRPr lang="en-US" dirty="0"/>
          </a:p>
        </p:txBody>
      </p:sp>
      <p:pic>
        <p:nvPicPr>
          <p:cNvPr id="11" name="Picture 2" descr="C:\Users\jkumwenda\Documents\WORK - ACE\11. RAB\FtF Logo.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2" name="Table 11"/>
          <p:cNvGraphicFramePr>
            <a:graphicFrameLocks noGrp="1"/>
          </p:cNvGraphicFramePr>
          <p:nvPr/>
        </p:nvGraphicFramePr>
        <p:xfrm>
          <a:off x="152400" y="2438399"/>
          <a:ext cx="8686800" cy="4201796"/>
        </p:xfrm>
        <a:graphic>
          <a:graphicData uri="http://schemas.openxmlformats.org/drawingml/2006/table">
            <a:tbl>
              <a:tblPr firstRow="1" bandRow="1">
                <a:tableStyleId>{5C22544A-7EE6-4342-B048-85BDC9FD1C3A}</a:tableStyleId>
              </a:tblPr>
              <a:tblGrid>
                <a:gridCol w="1153662"/>
                <a:gridCol w="659236"/>
                <a:gridCol w="659236"/>
                <a:gridCol w="741639"/>
                <a:gridCol w="734773"/>
                <a:gridCol w="789709"/>
                <a:gridCol w="789709"/>
                <a:gridCol w="789709"/>
                <a:gridCol w="789709"/>
                <a:gridCol w="789709"/>
                <a:gridCol w="789709"/>
              </a:tblGrid>
              <a:tr h="516510">
                <a:tc rowSpan="2">
                  <a:txBody>
                    <a:bodyPr/>
                    <a:lstStyle/>
                    <a:p>
                      <a:r>
                        <a:rPr lang="en-US" dirty="0" smtClean="0"/>
                        <a:t>EPA</a:t>
                      </a:r>
                      <a:endParaRPr lang="en-US" dirty="0"/>
                    </a:p>
                  </a:txBody>
                  <a:tcPr/>
                </a:tc>
                <a:tc gridSpan="2">
                  <a:txBody>
                    <a:bodyPr/>
                    <a:lstStyle/>
                    <a:p>
                      <a:r>
                        <a:rPr lang="en-US" dirty="0" smtClean="0"/>
                        <a:t>Farmers</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gridSpan="2">
                  <a:txBody>
                    <a:bodyPr/>
                    <a:lstStyle/>
                    <a:p>
                      <a:r>
                        <a:rPr lang="en-US" dirty="0" err="1" smtClean="0"/>
                        <a:t>Govt</a:t>
                      </a:r>
                      <a:r>
                        <a:rPr lang="en-US" dirty="0" smtClean="0"/>
                        <a:t> Staff</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gridSpan="2">
                  <a:txBody>
                    <a:bodyPr/>
                    <a:lstStyle/>
                    <a:p>
                      <a:r>
                        <a:rPr lang="en-US" dirty="0" smtClean="0"/>
                        <a:t>Partners</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rowSpan="2">
                  <a:txBody>
                    <a:bodyPr/>
                    <a:lstStyle/>
                    <a:p>
                      <a:r>
                        <a:rPr lang="en-US" b="1" dirty="0" smtClean="0">
                          <a:solidFill>
                            <a:srgbClr val="FF0000"/>
                          </a:solidFill>
                        </a:rPr>
                        <a:t>Grand Total</a:t>
                      </a:r>
                      <a:endParaRPr lang="en-US" b="1" dirty="0">
                        <a:solidFill>
                          <a:srgbClr val="FF0000"/>
                        </a:solidFill>
                      </a:endParaRPr>
                    </a:p>
                  </a:txBody>
                  <a:tcPr/>
                </a:tc>
              </a:tr>
              <a:tr h="586226">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a:t>
                      </a:r>
                      <a:endParaRPr lang="en-US" sz="1400" dirty="0"/>
                    </a:p>
                  </a:txBody>
                  <a:tcPr/>
                </a:tc>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Femal</a:t>
                      </a:r>
                      <a:endParaRPr lang="en-US" sz="1400" dirty="0"/>
                    </a:p>
                  </a:txBody>
                  <a:tcPr/>
                </a:tc>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Femal</a:t>
                      </a:r>
                      <a:endParaRPr lang="en-US" sz="1400" dirty="0"/>
                    </a:p>
                  </a:txBody>
                  <a:tcPr/>
                </a:tc>
                <a:tc vMerge="1">
                  <a:txBody>
                    <a:bodyPr/>
                    <a:lstStyle/>
                    <a:p>
                      <a:endParaRPr lang="en-US" dirty="0"/>
                    </a:p>
                  </a:txBody>
                  <a:tcPr/>
                </a:tc>
                <a:tc vMerge="1">
                  <a:txBody>
                    <a:bodyPr/>
                    <a:lstStyle/>
                    <a:p>
                      <a:endParaRPr lang="en-US" dirty="0"/>
                    </a:p>
                  </a:txBody>
                  <a:tcPr/>
                </a:tc>
              </a:tr>
              <a:tr h="516510">
                <a:tc>
                  <a:txBody>
                    <a:bodyPr/>
                    <a:lstStyle/>
                    <a:p>
                      <a:r>
                        <a:rPr lang="en-US" dirty="0" err="1" smtClean="0"/>
                        <a:t>Chitsime</a:t>
                      </a:r>
                      <a:endParaRPr lang="en-US" dirty="0"/>
                    </a:p>
                  </a:txBody>
                  <a:tcPr/>
                </a:tc>
                <a:tc>
                  <a:txBody>
                    <a:bodyPr/>
                    <a:lstStyle/>
                    <a:p>
                      <a:r>
                        <a:rPr lang="en-US" dirty="0" smtClean="0"/>
                        <a:t>103</a:t>
                      </a:r>
                      <a:endParaRPr lang="en-US" dirty="0"/>
                    </a:p>
                  </a:txBody>
                  <a:tcPr/>
                </a:tc>
                <a:tc>
                  <a:txBody>
                    <a:bodyPr/>
                    <a:lstStyle/>
                    <a:p>
                      <a:r>
                        <a:rPr lang="en-US" dirty="0" smtClean="0"/>
                        <a:t>92</a:t>
                      </a:r>
                      <a:endParaRPr lang="en-US" dirty="0"/>
                    </a:p>
                  </a:txBody>
                  <a:tcPr/>
                </a:tc>
                <a:tc>
                  <a:txBody>
                    <a:bodyPr/>
                    <a:lstStyle/>
                    <a:p>
                      <a:r>
                        <a:rPr lang="en-US" dirty="0" smtClean="0"/>
                        <a:t>195</a:t>
                      </a:r>
                      <a:endParaRPr lang="en-US" dirty="0"/>
                    </a:p>
                  </a:txBody>
                  <a:tcPr/>
                </a:tc>
                <a:tc>
                  <a:txBody>
                    <a:bodyPr/>
                    <a:lstStyle/>
                    <a:p>
                      <a:r>
                        <a:rPr lang="en-US" dirty="0" smtClean="0"/>
                        <a:t>6</a:t>
                      </a:r>
                      <a:endParaRPr lang="en-US" dirty="0"/>
                    </a:p>
                  </a:txBody>
                  <a:tcPr/>
                </a:tc>
                <a:tc>
                  <a:txBody>
                    <a:bodyPr/>
                    <a:lstStyle/>
                    <a:p>
                      <a:r>
                        <a:rPr lang="en-US" dirty="0" smtClean="0"/>
                        <a:t>6</a:t>
                      </a:r>
                      <a:endParaRPr lang="en-US" dirty="0"/>
                    </a:p>
                  </a:txBody>
                  <a:tcPr/>
                </a:tc>
                <a:tc>
                  <a:txBody>
                    <a:bodyPr/>
                    <a:lstStyle/>
                    <a:p>
                      <a:r>
                        <a:rPr lang="en-US" dirty="0" smtClean="0"/>
                        <a:t>12</a:t>
                      </a:r>
                      <a:endParaRPr lang="en-US" dirty="0"/>
                    </a:p>
                  </a:txBody>
                  <a:tcPr/>
                </a:tc>
                <a:tc>
                  <a:txBody>
                    <a:bodyPr/>
                    <a:lstStyle/>
                    <a:p>
                      <a:r>
                        <a:rPr lang="en-US" dirty="0" smtClean="0"/>
                        <a:t>4</a:t>
                      </a:r>
                      <a:endParaRPr lang="en-US" dirty="0"/>
                    </a:p>
                  </a:txBody>
                  <a:tcPr/>
                </a:tc>
                <a:tc>
                  <a:txBody>
                    <a:bodyPr/>
                    <a:lstStyle/>
                    <a:p>
                      <a:r>
                        <a:rPr lang="en-US" dirty="0" smtClean="0"/>
                        <a:t>0</a:t>
                      </a:r>
                      <a:endParaRPr lang="en-US" dirty="0"/>
                    </a:p>
                  </a:txBody>
                  <a:tcPr/>
                </a:tc>
                <a:tc>
                  <a:txBody>
                    <a:bodyPr/>
                    <a:lstStyle/>
                    <a:p>
                      <a:r>
                        <a:rPr lang="en-US" dirty="0" smtClean="0"/>
                        <a:t>4</a:t>
                      </a:r>
                      <a:endParaRPr lang="en-US" dirty="0"/>
                    </a:p>
                  </a:txBody>
                  <a:tcPr/>
                </a:tc>
                <a:tc>
                  <a:txBody>
                    <a:bodyPr/>
                    <a:lstStyle/>
                    <a:p>
                      <a:r>
                        <a:rPr lang="en-US" b="1" dirty="0" smtClean="0">
                          <a:solidFill>
                            <a:srgbClr val="FF0000"/>
                          </a:solidFill>
                        </a:rPr>
                        <a:t>211</a:t>
                      </a:r>
                      <a:endParaRPr lang="en-US" b="1" dirty="0">
                        <a:solidFill>
                          <a:srgbClr val="FF0000"/>
                        </a:solidFill>
                      </a:endParaRPr>
                    </a:p>
                  </a:txBody>
                  <a:tcPr/>
                </a:tc>
              </a:tr>
              <a:tr h="516510">
                <a:tc>
                  <a:txBody>
                    <a:bodyPr/>
                    <a:lstStyle/>
                    <a:p>
                      <a:r>
                        <a:rPr lang="en-US" dirty="0" err="1" smtClean="0"/>
                        <a:t>Chileka</a:t>
                      </a:r>
                      <a:endParaRPr lang="en-US" dirty="0"/>
                    </a:p>
                  </a:txBody>
                  <a:tcPr/>
                </a:tc>
                <a:tc>
                  <a:txBody>
                    <a:bodyPr/>
                    <a:lstStyle/>
                    <a:p>
                      <a:r>
                        <a:rPr lang="en-US" dirty="0" smtClean="0"/>
                        <a:t>121</a:t>
                      </a:r>
                      <a:endParaRPr lang="en-US" dirty="0"/>
                    </a:p>
                  </a:txBody>
                  <a:tcPr/>
                </a:tc>
                <a:tc>
                  <a:txBody>
                    <a:bodyPr/>
                    <a:lstStyle/>
                    <a:p>
                      <a:r>
                        <a:rPr lang="en-US" dirty="0" smtClean="0"/>
                        <a:t>50</a:t>
                      </a:r>
                      <a:endParaRPr lang="en-US" dirty="0"/>
                    </a:p>
                  </a:txBody>
                  <a:tcPr/>
                </a:tc>
                <a:tc>
                  <a:txBody>
                    <a:bodyPr/>
                    <a:lstStyle/>
                    <a:p>
                      <a:r>
                        <a:rPr lang="en-US" dirty="0" smtClean="0"/>
                        <a:t>171</a:t>
                      </a:r>
                      <a:endParaRPr lang="en-US" dirty="0"/>
                    </a:p>
                  </a:txBody>
                  <a:tcPr/>
                </a:tc>
                <a:tc>
                  <a:txBody>
                    <a:bodyPr/>
                    <a:lstStyle/>
                    <a:p>
                      <a:r>
                        <a:rPr lang="en-US" dirty="0" smtClean="0"/>
                        <a:t>6</a:t>
                      </a:r>
                      <a:endParaRPr lang="en-US" dirty="0"/>
                    </a:p>
                  </a:txBody>
                  <a:tcPr/>
                </a:tc>
                <a:tc>
                  <a:txBody>
                    <a:bodyPr/>
                    <a:lstStyle/>
                    <a:p>
                      <a:r>
                        <a:rPr lang="en-US" dirty="0" smtClean="0"/>
                        <a:t>6</a:t>
                      </a:r>
                      <a:endParaRPr lang="en-US" dirty="0"/>
                    </a:p>
                  </a:txBody>
                  <a:tcPr/>
                </a:tc>
                <a:tc>
                  <a:txBody>
                    <a:bodyPr/>
                    <a:lstStyle/>
                    <a:p>
                      <a:r>
                        <a:rPr lang="en-US" dirty="0" smtClean="0"/>
                        <a:t>12</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186</a:t>
                      </a:r>
                      <a:endParaRPr lang="en-US" b="1" dirty="0">
                        <a:solidFill>
                          <a:srgbClr val="FF0000"/>
                        </a:solidFill>
                      </a:endParaRPr>
                    </a:p>
                  </a:txBody>
                  <a:tcPr/>
                </a:tc>
              </a:tr>
              <a:tr h="516510">
                <a:tc>
                  <a:txBody>
                    <a:bodyPr/>
                    <a:lstStyle/>
                    <a:p>
                      <a:r>
                        <a:rPr lang="en-US" dirty="0" err="1" smtClean="0"/>
                        <a:t>Linthipe</a:t>
                      </a:r>
                      <a:endParaRPr lang="en-US" dirty="0"/>
                    </a:p>
                  </a:txBody>
                  <a:tcPr/>
                </a:tc>
                <a:tc>
                  <a:txBody>
                    <a:bodyPr/>
                    <a:lstStyle/>
                    <a:p>
                      <a:r>
                        <a:rPr lang="en-US" dirty="0" smtClean="0"/>
                        <a:t>145</a:t>
                      </a:r>
                      <a:endParaRPr lang="en-US" dirty="0"/>
                    </a:p>
                  </a:txBody>
                  <a:tcPr/>
                </a:tc>
                <a:tc>
                  <a:txBody>
                    <a:bodyPr/>
                    <a:lstStyle/>
                    <a:p>
                      <a:r>
                        <a:rPr lang="en-US" dirty="0" smtClean="0"/>
                        <a:t>150</a:t>
                      </a:r>
                      <a:endParaRPr lang="en-US" dirty="0"/>
                    </a:p>
                  </a:txBody>
                  <a:tcPr/>
                </a:tc>
                <a:tc>
                  <a:txBody>
                    <a:bodyPr/>
                    <a:lstStyle/>
                    <a:p>
                      <a:r>
                        <a:rPr lang="en-US" dirty="0" smtClean="0"/>
                        <a:t>295</a:t>
                      </a:r>
                      <a:endParaRPr lang="en-US" dirty="0"/>
                    </a:p>
                  </a:txBody>
                  <a:tcPr/>
                </a:tc>
                <a:tc>
                  <a:txBody>
                    <a:bodyPr/>
                    <a:lstStyle/>
                    <a:p>
                      <a:r>
                        <a:rPr lang="en-US" dirty="0" smtClean="0"/>
                        <a:t>5</a:t>
                      </a:r>
                      <a:endParaRPr lang="en-US" dirty="0"/>
                    </a:p>
                  </a:txBody>
                  <a:tcPr/>
                </a:tc>
                <a:tc>
                  <a:txBody>
                    <a:bodyPr/>
                    <a:lstStyle/>
                    <a:p>
                      <a:r>
                        <a:rPr lang="en-US" dirty="0" smtClean="0"/>
                        <a:t>1</a:t>
                      </a:r>
                      <a:endParaRPr lang="en-US" dirty="0"/>
                    </a:p>
                  </a:txBody>
                  <a:tcPr/>
                </a:tc>
                <a:tc>
                  <a:txBody>
                    <a:bodyPr/>
                    <a:lstStyle/>
                    <a:p>
                      <a:r>
                        <a:rPr lang="en-US" dirty="0" smtClean="0"/>
                        <a:t>6</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304</a:t>
                      </a:r>
                      <a:endParaRPr lang="en-US" b="1" dirty="0">
                        <a:solidFill>
                          <a:srgbClr val="FF0000"/>
                        </a:solidFill>
                      </a:endParaRPr>
                    </a:p>
                  </a:txBody>
                  <a:tcPr/>
                </a:tc>
              </a:tr>
              <a:tr h="516510">
                <a:tc>
                  <a:txBody>
                    <a:bodyPr/>
                    <a:lstStyle/>
                    <a:p>
                      <a:r>
                        <a:rPr lang="en-US" dirty="0" err="1" smtClean="0"/>
                        <a:t>Chiosya</a:t>
                      </a:r>
                      <a:endParaRPr lang="en-US" dirty="0"/>
                    </a:p>
                  </a:txBody>
                  <a:tcPr/>
                </a:tc>
                <a:tc>
                  <a:txBody>
                    <a:bodyPr/>
                    <a:lstStyle/>
                    <a:p>
                      <a:r>
                        <a:rPr lang="en-US" dirty="0" smtClean="0"/>
                        <a:t>65</a:t>
                      </a:r>
                      <a:endParaRPr lang="en-US" dirty="0"/>
                    </a:p>
                  </a:txBody>
                  <a:tcPr/>
                </a:tc>
                <a:tc>
                  <a:txBody>
                    <a:bodyPr/>
                    <a:lstStyle/>
                    <a:p>
                      <a:r>
                        <a:rPr lang="en-US" dirty="0" smtClean="0"/>
                        <a:t>85</a:t>
                      </a:r>
                      <a:endParaRPr lang="en-US" dirty="0"/>
                    </a:p>
                  </a:txBody>
                  <a:tcPr/>
                </a:tc>
                <a:tc>
                  <a:txBody>
                    <a:bodyPr/>
                    <a:lstStyle/>
                    <a:p>
                      <a:r>
                        <a:rPr lang="en-US" dirty="0" smtClean="0"/>
                        <a:t>150</a:t>
                      </a:r>
                      <a:endParaRPr lang="en-US" dirty="0"/>
                    </a:p>
                  </a:txBody>
                  <a:tcPr/>
                </a:tc>
                <a:tc>
                  <a:txBody>
                    <a:bodyPr/>
                    <a:lstStyle/>
                    <a:p>
                      <a:r>
                        <a:rPr lang="en-US" dirty="0" smtClean="0"/>
                        <a:t>7</a:t>
                      </a:r>
                      <a:endParaRPr lang="en-US" dirty="0"/>
                    </a:p>
                  </a:txBody>
                  <a:tcPr/>
                </a:tc>
                <a:tc>
                  <a:txBody>
                    <a:bodyPr/>
                    <a:lstStyle/>
                    <a:p>
                      <a:r>
                        <a:rPr lang="en-US" dirty="0" smtClean="0"/>
                        <a:t>0</a:t>
                      </a:r>
                      <a:endParaRPr lang="en-US" dirty="0"/>
                    </a:p>
                  </a:txBody>
                  <a:tcPr/>
                </a:tc>
                <a:tc>
                  <a:txBody>
                    <a:bodyPr/>
                    <a:lstStyle/>
                    <a:p>
                      <a:r>
                        <a:rPr lang="en-US" dirty="0" smtClean="0"/>
                        <a:t>7</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160</a:t>
                      </a:r>
                      <a:endParaRPr lang="en-US" b="1" dirty="0">
                        <a:solidFill>
                          <a:srgbClr val="FF0000"/>
                        </a:solidFill>
                      </a:endParaRPr>
                    </a:p>
                  </a:txBody>
                  <a:tcPr/>
                </a:tc>
              </a:tr>
              <a:tr h="516510">
                <a:tc>
                  <a:txBody>
                    <a:bodyPr/>
                    <a:lstStyle/>
                    <a:p>
                      <a:r>
                        <a:rPr lang="en-US" dirty="0" err="1" smtClean="0"/>
                        <a:t>Mikundi</a:t>
                      </a:r>
                      <a:endParaRPr lang="en-US" dirty="0"/>
                    </a:p>
                  </a:txBody>
                  <a:tcPr/>
                </a:tc>
                <a:tc>
                  <a:txBody>
                    <a:bodyPr/>
                    <a:lstStyle/>
                    <a:p>
                      <a:r>
                        <a:rPr lang="en-US" dirty="0" smtClean="0"/>
                        <a:t>97</a:t>
                      </a:r>
                      <a:endParaRPr lang="en-US" dirty="0"/>
                    </a:p>
                  </a:txBody>
                  <a:tcPr/>
                </a:tc>
                <a:tc>
                  <a:txBody>
                    <a:bodyPr/>
                    <a:lstStyle/>
                    <a:p>
                      <a:r>
                        <a:rPr lang="en-US" dirty="0" smtClean="0"/>
                        <a:t>66</a:t>
                      </a:r>
                      <a:endParaRPr lang="en-US" dirty="0"/>
                    </a:p>
                  </a:txBody>
                  <a:tcPr/>
                </a:tc>
                <a:tc>
                  <a:txBody>
                    <a:bodyPr/>
                    <a:lstStyle/>
                    <a:p>
                      <a:r>
                        <a:rPr lang="en-US" dirty="0" smtClean="0"/>
                        <a:t>163</a:t>
                      </a:r>
                      <a:endParaRPr lang="en-US" dirty="0"/>
                    </a:p>
                  </a:txBody>
                  <a:tcPr/>
                </a:tc>
                <a:tc>
                  <a:txBody>
                    <a:bodyPr/>
                    <a:lstStyle/>
                    <a:p>
                      <a:r>
                        <a:rPr lang="en-US" dirty="0" smtClean="0"/>
                        <a:t>7</a:t>
                      </a:r>
                      <a:endParaRPr lang="en-US" dirty="0"/>
                    </a:p>
                  </a:txBody>
                  <a:tcPr/>
                </a:tc>
                <a:tc>
                  <a:txBody>
                    <a:bodyPr/>
                    <a:lstStyle/>
                    <a:p>
                      <a:r>
                        <a:rPr lang="en-US" dirty="0" smtClean="0"/>
                        <a:t>1</a:t>
                      </a:r>
                      <a:endParaRPr lang="en-US" dirty="0"/>
                    </a:p>
                  </a:txBody>
                  <a:tcPr/>
                </a:tc>
                <a:tc>
                  <a:txBody>
                    <a:bodyPr/>
                    <a:lstStyle/>
                    <a:p>
                      <a:r>
                        <a:rPr lang="en-US" dirty="0" smtClean="0"/>
                        <a:t>8</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174</a:t>
                      </a:r>
                      <a:endParaRPr lang="en-US" b="1" dirty="0">
                        <a:solidFill>
                          <a:srgbClr val="FF0000"/>
                        </a:solidFill>
                      </a:endParaRPr>
                    </a:p>
                  </a:txBody>
                  <a:tcPr/>
                </a:tc>
              </a:tr>
              <a:tr h="516510">
                <a:tc>
                  <a:txBody>
                    <a:bodyPr/>
                    <a:lstStyle/>
                    <a:p>
                      <a:endParaRPr lang="en-US" b="1" dirty="0"/>
                    </a:p>
                  </a:txBody>
                  <a:tcPr/>
                </a:tc>
                <a:tc>
                  <a:txBody>
                    <a:bodyPr/>
                    <a:lstStyle/>
                    <a:p>
                      <a:r>
                        <a:rPr lang="en-US" b="1" dirty="0" smtClean="0"/>
                        <a:t>531</a:t>
                      </a:r>
                      <a:endParaRPr lang="en-US" b="1" dirty="0"/>
                    </a:p>
                  </a:txBody>
                  <a:tcPr/>
                </a:tc>
                <a:tc>
                  <a:txBody>
                    <a:bodyPr/>
                    <a:lstStyle/>
                    <a:p>
                      <a:r>
                        <a:rPr lang="en-US" b="1" dirty="0" smtClean="0"/>
                        <a:t>443</a:t>
                      </a:r>
                      <a:endParaRPr lang="en-US" b="1" dirty="0"/>
                    </a:p>
                  </a:txBody>
                  <a:tcPr/>
                </a:tc>
                <a:tc>
                  <a:txBody>
                    <a:bodyPr/>
                    <a:lstStyle/>
                    <a:p>
                      <a:r>
                        <a:rPr lang="en-US" b="1" dirty="0" smtClean="0"/>
                        <a:t>974</a:t>
                      </a:r>
                      <a:endParaRPr lang="en-US" b="1" dirty="0"/>
                    </a:p>
                  </a:txBody>
                  <a:tcPr/>
                </a:tc>
                <a:tc>
                  <a:txBody>
                    <a:bodyPr/>
                    <a:lstStyle/>
                    <a:p>
                      <a:r>
                        <a:rPr lang="en-US" b="1" dirty="0" smtClean="0"/>
                        <a:t>31</a:t>
                      </a:r>
                      <a:endParaRPr lang="en-US" b="1" dirty="0"/>
                    </a:p>
                  </a:txBody>
                  <a:tcPr/>
                </a:tc>
                <a:tc>
                  <a:txBody>
                    <a:bodyPr/>
                    <a:lstStyle/>
                    <a:p>
                      <a:r>
                        <a:rPr lang="en-US" b="1" dirty="0" smtClean="0"/>
                        <a:t>14</a:t>
                      </a:r>
                      <a:endParaRPr lang="en-US" b="1" dirty="0"/>
                    </a:p>
                  </a:txBody>
                  <a:tcPr/>
                </a:tc>
                <a:tc>
                  <a:txBody>
                    <a:bodyPr/>
                    <a:lstStyle/>
                    <a:p>
                      <a:r>
                        <a:rPr lang="en-US" b="1" dirty="0" smtClean="0"/>
                        <a:t>45</a:t>
                      </a:r>
                      <a:endParaRPr lang="en-US" b="1" dirty="0"/>
                    </a:p>
                  </a:txBody>
                  <a:tcPr/>
                </a:tc>
                <a:tc>
                  <a:txBody>
                    <a:bodyPr/>
                    <a:lstStyle/>
                    <a:p>
                      <a:r>
                        <a:rPr lang="en-US" b="1" dirty="0" smtClean="0"/>
                        <a:t>16</a:t>
                      </a:r>
                      <a:endParaRPr lang="en-US" b="1" dirty="0"/>
                    </a:p>
                  </a:txBody>
                  <a:tcPr/>
                </a:tc>
                <a:tc>
                  <a:txBody>
                    <a:bodyPr/>
                    <a:lstStyle/>
                    <a:p>
                      <a:r>
                        <a:rPr lang="en-US" b="1" dirty="0" smtClean="0"/>
                        <a:t>0</a:t>
                      </a:r>
                      <a:endParaRPr lang="en-US" b="1" dirty="0"/>
                    </a:p>
                  </a:txBody>
                  <a:tcPr/>
                </a:tc>
                <a:tc>
                  <a:txBody>
                    <a:bodyPr/>
                    <a:lstStyle/>
                    <a:p>
                      <a:r>
                        <a:rPr lang="en-US" b="1" dirty="0" smtClean="0"/>
                        <a:t>16</a:t>
                      </a:r>
                      <a:endParaRPr lang="en-US" b="1" dirty="0"/>
                    </a:p>
                  </a:txBody>
                  <a:tcPr/>
                </a:tc>
                <a:tc>
                  <a:txBody>
                    <a:bodyPr/>
                    <a:lstStyle/>
                    <a:p>
                      <a:r>
                        <a:rPr lang="en-US" b="1" dirty="0" smtClean="0">
                          <a:solidFill>
                            <a:srgbClr val="FF0000"/>
                          </a:solidFill>
                        </a:rPr>
                        <a:t>1035</a:t>
                      </a:r>
                      <a:endParaRPr lang="en-US" b="1" dirty="0">
                        <a:solidFill>
                          <a:srgbClr val="FF0000"/>
                        </a:solidFill>
                      </a:endParaRPr>
                    </a:p>
                  </a:txBody>
                  <a:tcPr/>
                </a:tc>
              </a:tr>
            </a:tbl>
          </a:graphicData>
        </a:graphic>
      </p:graphicFrame>
    </p:spTree>
  </p:cSld>
  <p:clrMapOvr>
    <a:masterClrMapping/>
  </p:clrMapOvr>
  <p:transition spd="slow" advTm="2147342000">
    <p:cover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54727"/>
            <a:ext cx="8229600" cy="685800"/>
          </a:xfrm>
        </p:spPr>
        <p:txBody>
          <a:bodyPr>
            <a:noAutofit/>
          </a:bodyPr>
          <a:lstStyle/>
          <a:p>
            <a:r>
              <a:rPr lang="en-US" sz="2800" b="1" dirty="0" smtClean="0"/>
              <a:t>INTRODUCTION</a:t>
            </a:r>
            <a:endParaRPr lang="en-US" sz="2800" b="1" dirty="0"/>
          </a:p>
        </p:txBody>
      </p:sp>
      <p:sp>
        <p:nvSpPr>
          <p:cNvPr id="3" name="Content Placeholder 2"/>
          <p:cNvSpPr>
            <a:spLocks noGrp="1"/>
          </p:cNvSpPr>
          <p:nvPr>
            <p:ph idx="1"/>
          </p:nvPr>
        </p:nvSpPr>
        <p:spPr>
          <a:xfrm>
            <a:off x="500062" y="2057400"/>
            <a:ext cx="8229600" cy="3810000"/>
          </a:xfrm>
        </p:spPr>
        <p:txBody>
          <a:bodyPr>
            <a:normAutofit lnSpcReduction="10000"/>
          </a:bodyPr>
          <a:lstStyle/>
          <a:p>
            <a:pPr marL="0" indent="0" algn="just">
              <a:buNone/>
            </a:pPr>
            <a:r>
              <a:rPr lang="en-US" dirty="0" smtClean="0"/>
              <a:t>FUM is an umbrella body of all the FOs in Malawi. It is one of the implementing partners under the USAID funded Feed the Future- International Institute of Tropical Agriculture</a:t>
            </a:r>
            <a:r>
              <a:rPr lang="en-US" b="1" dirty="0" smtClean="0"/>
              <a:t> </a:t>
            </a:r>
            <a:r>
              <a:rPr lang="en-US" dirty="0" smtClean="0"/>
              <a:t>(IITA) Rising Africa Bridging Activity in three districts namely </a:t>
            </a:r>
            <a:r>
              <a:rPr lang="en-US" dirty="0" err="1" smtClean="0"/>
              <a:t>Dedza</a:t>
            </a:r>
            <a:r>
              <a:rPr lang="en-US" dirty="0" smtClean="0"/>
              <a:t>, Lilongwe and </a:t>
            </a:r>
            <a:r>
              <a:rPr lang="en-US" dirty="0" err="1" smtClean="0"/>
              <a:t>Mchinji</a:t>
            </a:r>
            <a:r>
              <a:rPr lang="en-US" dirty="0" smtClean="0"/>
              <a:t>. FUM is in 5 EPAs and is reaching out a total of 6,158 farmers in soya production</a:t>
            </a:r>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4000" y="228600"/>
            <a:ext cx="5400675"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10" name="Picture 9" descr="IITA_logo_-_standard_-_regular"/>
          <p:cNvPicPr/>
          <p:nvPr/>
        </p:nvPicPr>
        <p:blipFill>
          <a:blip r:embed="rId5" cstate="print"/>
          <a:srcRect/>
          <a:stretch>
            <a:fillRect/>
          </a:stretch>
        </p:blipFill>
        <p:spPr bwMode="auto">
          <a:xfrm>
            <a:off x="4166619" y="6023386"/>
            <a:ext cx="810762" cy="529814"/>
          </a:xfrm>
          <a:prstGeom prst="rect">
            <a:avLst/>
          </a:prstGeom>
          <a:noFill/>
          <a:ln w="9525">
            <a:noFill/>
            <a:miter lim="800000"/>
            <a:headEnd/>
            <a:tailEnd/>
          </a:ln>
        </p:spPr>
      </p:pic>
      <p:pic>
        <p:nvPicPr>
          <p:cNvPr id="11" name="Picture 10" descr="DSC_0046"/>
          <p:cNvPicPr/>
          <p:nvPr/>
        </p:nvPicPr>
        <p:blipFill>
          <a:blip r:embed="rId6" cstate="print"/>
          <a:srcRect/>
          <a:stretch>
            <a:fillRect/>
          </a:stretch>
        </p:blipFill>
        <p:spPr bwMode="auto">
          <a:xfrm>
            <a:off x="5257800" y="5486400"/>
            <a:ext cx="2209800" cy="1295400"/>
          </a:xfrm>
          <a:prstGeom prst="rect">
            <a:avLst/>
          </a:prstGeom>
          <a:ln>
            <a:noFill/>
          </a:ln>
          <a:effectLst>
            <a:softEdge rad="112500"/>
          </a:effectLst>
        </p:spPr>
      </p:pic>
    </p:spTree>
    <p:extLst>
      <p:ext uri="{BB962C8B-B14F-4D97-AF65-F5344CB8AC3E}">
        <p14:creationId xmlns:p14="http://schemas.microsoft.com/office/powerpoint/2010/main" xmlns="" val="3069028530"/>
      </p:ext>
    </p:extLst>
  </p:cSld>
  <p:clrMapOvr>
    <a:masterClrMapping/>
  </p:clrMapOvr>
  <p:transition spd="slow" advTm="2147342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fontScale="90000"/>
          </a:bodyPr>
          <a:lstStyle/>
          <a:p>
            <a:r>
              <a:rPr lang="en-US" dirty="0" smtClean="0"/>
              <a:t/>
            </a:r>
            <a:br>
              <a:rPr lang="en-US" dirty="0" smtClean="0"/>
            </a:br>
            <a:r>
              <a:rPr lang="en-US" sz="3100" b="1" dirty="0" smtClean="0"/>
              <a:t>TRAINING IN COLLECTIVE MARKETING AND SALES OPTIONS </a:t>
            </a:r>
            <a:endParaRPr lang="en-US" sz="3100" dirty="0"/>
          </a:p>
        </p:txBody>
      </p:sp>
      <p:sp>
        <p:nvSpPr>
          <p:cNvPr id="7" name="Content Placeholder 6"/>
          <p:cNvSpPr>
            <a:spLocks noGrp="1"/>
          </p:cNvSpPr>
          <p:nvPr>
            <p:ph idx="1"/>
          </p:nvPr>
        </p:nvSpPr>
        <p:spPr/>
        <p:txBody>
          <a:bodyPr/>
          <a:lstStyle/>
          <a:p>
            <a:pPr algn="just">
              <a:buNone/>
            </a:pPr>
            <a:endParaRPr lang="en-US" sz="2800" dirty="0" smtClean="0"/>
          </a:p>
          <a:p>
            <a:pPr algn="just">
              <a:buNone/>
            </a:pPr>
            <a:r>
              <a:rPr lang="en-US" sz="2800" dirty="0" smtClean="0"/>
              <a:t>FUM in collaboration with ACE organized trainings in Collective Marketing and WRS. Participants included lead and assistant lead farmers and DAES. </a:t>
            </a:r>
          </a:p>
          <a:p>
            <a:pPr algn="just">
              <a:buNone/>
            </a:pPr>
            <a:r>
              <a:rPr lang="en-US" sz="2800" dirty="0" smtClean="0"/>
              <a:t>The training was tailor made to equip farmers with knowledge in collective marketing, WRS and other sales options </a:t>
            </a:r>
          </a:p>
          <a:p>
            <a:endParaRPr lang="en-US" dirty="0"/>
          </a:p>
        </p:txBody>
      </p:sp>
      <p:pic>
        <p:nvPicPr>
          <p:cNvPr id="11" name="Picture 2" descr="C:\Users\jkumwenda\Documents\WORK - ACE\11. RAB\FtF Logo.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2147342000">
    <p:randomBa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a:bodyPr>
          <a:lstStyle/>
          <a:p>
            <a:r>
              <a:rPr lang="en-US" dirty="0" smtClean="0"/>
              <a:t/>
            </a:r>
            <a:br>
              <a:rPr lang="en-US" dirty="0" smtClean="0"/>
            </a:br>
            <a:r>
              <a:rPr lang="en-US" sz="3100" b="1" dirty="0" smtClean="0"/>
              <a:t>TRAINING IN COLLECTIVE MARKETING Cont…</a:t>
            </a:r>
            <a:endParaRPr lang="en-US" sz="3100" dirty="0"/>
          </a:p>
        </p:txBody>
      </p:sp>
      <p:sp>
        <p:nvSpPr>
          <p:cNvPr id="7" name="Content Placeholder 6"/>
          <p:cNvSpPr>
            <a:spLocks noGrp="1"/>
          </p:cNvSpPr>
          <p:nvPr>
            <p:ph idx="1"/>
          </p:nvPr>
        </p:nvSpPr>
        <p:spPr>
          <a:xfrm>
            <a:off x="304800" y="1600200"/>
            <a:ext cx="8382000" cy="5257800"/>
          </a:xfrm>
        </p:spPr>
        <p:txBody>
          <a:bodyPr>
            <a:normAutofit/>
          </a:bodyPr>
          <a:lstStyle/>
          <a:p>
            <a:pPr algn="just">
              <a:buNone/>
            </a:pPr>
            <a:r>
              <a:rPr lang="en-US" sz="2800" dirty="0" smtClean="0"/>
              <a:t>Farmers were enlightened on how trade facilitators such as ACE collects and disseminates information to farmers. The Information include price and trade alerts which is disseminated through SMS for free </a:t>
            </a:r>
          </a:p>
          <a:p>
            <a:pPr algn="just">
              <a:buNone/>
            </a:pPr>
            <a:endParaRPr lang="en-US" sz="2800" i="1" dirty="0" smtClean="0"/>
          </a:p>
          <a:p>
            <a:pPr algn="just">
              <a:buNone/>
            </a:pPr>
            <a:endParaRPr lang="en-US" sz="2800" i="1" dirty="0" smtClean="0"/>
          </a:p>
          <a:p>
            <a:pPr algn="just">
              <a:buNone/>
            </a:pPr>
            <a:endParaRPr lang="en-US" sz="2800" i="1" dirty="0" smtClean="0"/>
          </a:p>
          <a:p>
            <a:pPr algn="just">
              <a:buNone/>
            </a:pPr>
            <a:endParaRPr lang="en-US" sz="1400" i="1" dirty="0" smtClean="0"/>
          </a:p>
          <a:p>
            <a:pPr algn="just">
              <a:buNone/>
            </a:pPr>
            <a:endParaRPr lang="en-US" sz="1600" i="1" dirty="0" smtClean="0"/>
          </a:p>
          <a:p>
            <a:pPr algn="just">
              <a:buNone/>
            </a:pPr>
            <a:endParaRPr lang="en-US" sz="1600" i="1" dirty="0" smtClean="0"/>
          </a:p>
          <a:p>
            <a:pPr algn="just">
              <a:buNone/>
            </a:pPr>
            <a:endParaRPr lang="en-US" sz="1600" i="1" dirty="0" smtClean="0"/>
          </a:p>
          <a:p>
            <a:pPr algn="just">
              <a:buNone/>
            </a:pPr>
            <a:r>
              <a:rPr lang="en-US" sz="1600" i="1" dirty="0" smtClean="0"/>
              <a:t>Above left, farmers listening to the facilitator during marketing training at </a:t>
            </a:r>
            <a:r>
              <a:rPr lang="en-US" sz="1600" i="1" dirty="0" err="1" smtClean="0"/>
              <a:t>Mikundi</a:t>
            </a:r>
            <a:r>
              <a:rPr lang="en-US" sz="1600" i="1" dirty="0" smtClean="0"/>
              <a:t> EPA, right farmers following the presentation at </a:t>
            </a:r>
            <a:r>
              <a:rPr lang="en-US" sz="1600" i="1" dirty="0" err="1" smtClean="0"/>
              <a:t>Chiosya</a:t>
            </a:r>
            <a:endParaRPr lang="en-US" sz="1600" dirty="0" smtClean="0"/>
          </a:p>
          <a:p>
            <a:pPr algn="just">
              <a:buNone/>
            </a:pPr>
            <a:endParaRPr lang="en-US" sz="2800" dirty="0" smtClean="0"/>
          </a:p>
          <a:p>
            <a:pPr algn="just">
              <a:buNone/>
            </a:pPr>
            <a:endParaRPr lang="en-US" sz="2800" dirty="0" smtClean="0"/>
          </a:p>
          <a:p>
            <a:pPr algn="just">
              <a:buNone/>
            </a:pPr>
            <a:endParaRPr lang="en-US" sz="2800" dirty="0" smtClean="0"/>
          </a:p>
          <a:p>
            <a:pPr algn="just">
              <a:buNone/>
            </a:pPr>
            <a:endParaRPr lang="en-US" sz="2800" dirty="0" smtClean="0"/>
          </a:p>
          <a:p>
            <a:pPr algn="just">
              <a:buNone/>
            </a:pPr>
            <a:endParaRPr lang="en-US" sz="2800" dirty="0" smtClean="0"/>
          </a:p>
          <a:p>
            <a:pPr algn="just">
              <a:buNone/>
            </a:pPr>
            <a:endParaRPr lang="en-US" sz="2800" dirty="0" smtClean="0"/>
          </a:p>
          <a:p>
            <a:endParaRPr lang="en-US" dirty="0"/>
          </a:p>
        </p:txBody>
      </p:sp>
      <p:pic>
        <p:nvPicPr>
          <p:cNvPr id="11" name="Picture 2" descr="C:\Users\jkumwenda\Documents\WORK - ACE\11. RAB\FtF Logo.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FUM\Desktop\WP_20170401_14_23_55_Pro.jpg"/>
          <p:cNvPicPr/>
          <p:nvPr/>
        </p:nvPicPr>
        <p:blipFill>
          <a:blip r:embed="rId3" cstate="print"/>
          <a:srcRect/>
          <a:stretch>
            <a:fillRect/>
          </a:stretch>
        </p:blipFill>
        <p:spPr bwMode="auto">
          <a:xfrm>
            <a:off x="762000" y="3429000"/>
            <a:ext cx="3657600" cy="2590800"/>
          </a:xfrm>
          <a:prstGeom prst="rect">
            <a:avLst/>
          </a:prstGeom>
          <a:noFill/>
          <a:ln w="9525">
            <a:noFill/>
            <a:miter lim="800000"/>
            <a:headEnd/>
            <a:tailEnd/>
          </a:ln>
        </p:spPr>
      </p:pic>
      <p:pic>
        <p:nvPicPr>
          <p:cNvPr id="6" name="Picture 5" descr="C:\Users\FUM\Desktop\WP_20170403_10_50_47_Pro.jpg"/>
          <p:cNvPicPr/>
          <p:nvPr/>
        </p:nvPicPr>
        <p:blipFill>
          <a:blip r:embed="rId4" cstate="print"/>
          <a:srcRect/>
          <a:stretch>
            <a:fillRect/>
          </a:stretch>
        </p:blipFill>
        <p:spPr bwMode="auto">
          <a:xfrm>
            <a:off x="4905375" y="3429000"/>
            <a:ext cx="3552825" cy="2590800"/>
          </a:xfrm>
          <a:prstGeom prst="rect">
            <a:avLst/>
          </a:prstGeom>
          <a:noFill/>
          <a:ln w="9525">
            <a:noFill/>
            <a:miter lim="800000"/>
            <a:headEnd/>
            <a:tailEnd/>
          </a:ln>
        </p:spPr>
      </p:pic>
    </p:spTree>
  </p:cSld>
  <p:clrMapOvr>
    <a:masterClrMapping/>
  </p:clrMapOvr>
  <p:transition spd="slow" advTm="2147342000">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4000" b="1" dirty="0" smtClean="0"/>
              <a:t> </a:t>
            </a:r>
            <a:r>
              <a:rPr lang="en-US" sz="3600" b="1" dirty="0" smtClean="0"/>
              <a:t>TRAINING IN COLLECTIVE MARKETING Cont…</a:t>
            </a:r>
            <a:endParaRPr lang="en-US" sz="3600" dirty="0"/>
          </a:p>
        </p:txBody>
      </p:sp>
      <p:sp>
        <p:nvSpPr>
          <p:cNvPr id="7" name="Content Placeholder 6"/>
          <p:cNvSpPr>
            <a:spLocks noGrp="1"/>
          </p:cNvSpPr>
          <p:nvPr>
            <p:ph idx="1"/>
          </p:nvPr>
        </p:nvSpPr>
        <p:spPr/>
        <p:txBody>
          <a:bodyPr/>
          <a:lstStyle/>
          <a:p>
            <a:pPr>
              <a:buNone/>
            </a:pPr>
            <a:r>
              <a:rPr lang="en-US" sz="2800" dirty="0" smtClean="0"/>
              <a:t>Summary of Trained Participants</a:t>
            </a:r>
          </a:p>
          <a:p>
            <a:endParaRPr lang="en-US" dirty="0"/>
          </a:p>
        </p:txBody>
      </p:sp>
      <p:pic>
        <p:nvPicPr>
          <p:cNvPr id="11" name="Picture 2" descr="C:\Users\jkumwenda\Documents\WORK - ACE\11. RAB\FtF Logo.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2" name="Table 11"/>
          <p:cNvGraphicFramePr>
            <a:graphicFrameLocks noGrp="1"/>
          </p:cNvGraphicFramePr>
          <p:nvPr/>
        </p:nvGraphicFramePr>
        <p:xfrm>
          <a:off x="152400" y="2438399"/>
          <a:ext cx="8686800" cy="4201796"/>
        </p:xfrm>
        <a:graphic>
          <a:graphicData uri="http://schemas.openxmlformats.org/drawingml/2006/table">
            <a:tbl>
              <a:tblPr firstRow="1" bandRow="1">
                <a:tableStyleId>{5C22544A-7EE6-4342-B048-85BDC9FD1C3A}</a:tableStyleId>
              </a:tblPr>
              <a:tblGrid>
                <a:gridCol w="1153662"/>
                <a:gridCol w="659236"/>
                <a:gridCol w="659236"/>
                <a:gridCol w="741639"/>
                <a:gridCol w="734773"/>
                <a:gridCol w="789709"/>
                <a:gridCol w="789709"/>
                <a:gridCol w="789709"/>
                <a:gridCol w="789709"/>
                <a:gridCol w="789709"/>
                <a:gridCol w="789709"/>
              </a:tblGrid>
              <a:tr h="516510">
                <a:tc rowSpan="2">
                  <a:txBody>
                    <a:bodyPr/>
                    <a:lstStyle/>
                    <a:p>
                      <a:r>
                        <a:rPr lang="en-US" dirty="0" smtClean="0"/>
                        <a:t>EPA</a:t>
                      </a:r>
                      <a:endParaRPr lang="en-US" dirty="0"/>
                    </a:p>
                  </a:txBody>
                  <a:tcPr/>
                </a:tc>
                <a:tc gridSpan="2">
                  <a:txBody>
                    <a:bodyPr/>
                    <a:lstStyle/>
                    <a:p>
                      <a:r>
                        <a:rPr lang="en-US" dirty="0" smtClean="0"/>
                        <a:t>Farmers</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gridSpan="2">
                  <a:txBody>
                    <a:bodyPr/>
                    <a:lstStyle/>
                    <a:p>
                      <a:r>
                        <a:rPr lang="en-US" dirty="0" err="1" smtClean="0"/>
                        <a:t>Govt</a:t>
                      </a:r>
                      <a:r>
                        <a:rPr lang="en-US" dirty="0" smtClean="0"/>
                        <a:t> Staff</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gridSpan="2">
                  <a:txBody>
                    <a:bodyPr/>
                    <a:lstStyle/>
                    <a:p>
                      <a:r>
                        <a:rPr lang="en-US" dirty="0" smtClean="0"/>
                        <a:t>Partners</a:t>
                      </a:r>
                      <a:endParaRPr lang="en-US" dirty="0"/>
                    </a:p>
                  </a:txBody>
                  <a:tcPr/>
                </a:tc>
                <a:tc hMerge="1">
                  <a:txBody>
                    <a:bodyPr/>
                    <a:lstStyle/>
                    <a:p>
                      <a:endParaRPr lang="en-US" dirty="0"/>
                    </a:p>
                  </a:txBody>
                  <a:tcPr/>
                </a:tc>
                <a:tc rowSpan="2">
                  <a:txBody>
                    <a:bodyPr/>
                    <a:lstStyle/>
                    <a:p>
                      <a:r>
                        <a:rPr lang="en-US" dirty="0" smtClean="0"/>
                        <a:t>Total</a:t>
                      </a:r>
                      <a:endParaRPr lang="en-US" dirty="0"/>
                    </a:p>
                  </a:txBody>
                  <a:tcPr/>
                </a:tc>
                <a:tc rowSpan="2">
                  <a:txBody>
                    <a:bodyPr/>
                    <a:lstStyle/>
                    <a:p>
                      <a:r>
                        <a:rPr lang="en-US" b="1" dirty="0" smtClean="0">
                          <a:solidFill>
                            <a:srgbClr val="FF0000"/>
                          </a:solidFill>
                        </a:rPr>
                        <a:t>Grand Total</a:t>
                      </a:r>
                      <a:endParaRPr lang="en-US" b="1" dirty="0">
                        <a:solidFill>
                          <a:srgbClr val="FF0000"/>
                        </a:solidFill>
                      </a:endParaRPr>
                    </a:p>
                  </a:txBody>
                  <a:tcPr/>
                </a:tc>
              </a:tr>
              <a:tr h="586226">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a:t>
                      </a:r>
                      <a:endParaRPr lang="en-US" sz="1400" dirty="0"/>
                    </a:p>
                  </a:txBody>
                  <a:tcPr/>
                </a:tc>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Femal</a:t>
                      </a:r>
                      <a:endParaRPr lang="en-US" sz="1400" dirty="0"/>
                    </a:p>
                  </a:txBody>
                  <a:tcPr/>
                </a:tc>
                <a:tc vMerge="1">
                  <a:txBody>
                    <a:bodyPr/>
                    <a:lstStyle/>
                    <a:p>
                      <a:endParaRPr lang="en-US" dirty="0"/>
                    </a:p>
                  </a:txBody>
                  <a:tcPr/>
                </a:tc>
                <a:tc>
                  <a:txBody>
                    <a:bodyPr/>
                    <a:lstStyle/>
                    <a:p>
                      <a:r>
                        <a:rPr lang="en-US" sz="1400" dirty="0" smtClean="0"/>
                        <a:t>Male</a:t>
                      </a:r>
                      <a:endParaRPr lang="en-US" sz="1400" dirty="0"/>
                    </a:p>
                  </a:txBody>
                  <a:tcPr/>
                </a:tc>
                <a:tc>
                  <a:txBody>
                    <a:bodyPr/>
                    <a:lstStyle/>
                    <a:p>
                      <a:r>
                        <a:rPr lang="en-US" sz="1400" dirty="0" err="1" smtClean="0"/>
                        <a:t>Femal</a:t>
                      </a:r>
                      <a:endParaRPr lang="en-US" sz="1400" dirty="0"/>
                    </a:p>
                  </a:txBody>
                  <a:tcPr/>
                </a:tc>
                <a:tc vMerge="1">
                  <a:txBody>
                    <a:bodyPr/>
                    <a:lstStyle/>
                    <a:p>
                      <a:endParaRPr lang="en-US" dirty="0"/>
                    </a:p>
                  </a:txBody>
                  <a:tcPr/>
                </a:tc>
                <a:tc vMerge="1">
                  <a:txBody>
                    <a:bodyPr/>
                    <a:lstStyle/>
                    <a:p>
                      <a:endParaRPr lang="en-US" dirty="0"/>
                    </a:p>
                  </a:txBody>
                  <a:tcPr/>
                </a:tc>
              </a:tr>
              <a:tr h="516510">
                <a:tc>
                  <a:txBody>
                    <a:bodyPr/>
                    <a:lstStyle/>
                    <a:p>
                      <a:r>
                        <a:rPr lang="en-US" dirty="0" err="1" smtClean="0"/>
                        <a:t>Chileka</a:t>
                      </a:r>
                      <a:endParaRPr lang="en-US" dirty="0"/>
                    </a:p>
                  </a:txBody>
                  <a:tcPr/>
                </a:tc>
                <a:tc>
                  <a:txBody>
                    <a:bodyPr/>
                    <a:lstStyle/>
                    <a:p>
                      <a:r>
                        <a:rPr lang="en-US" dirty="0" smtClean="0"/>
                        <a:t>52</a:t>
                      </a:r>
                      <a:endParaRPr lang="en-US" dirty="0"/>
                    </a:p>
                  </a:txBody>
                  <a:tcPr/>
                </a:tc>
                <a:tc>
                  <a:txBody>
                    <a:bodyPr/>
                    <a:lstStyle/>
                    <a:p>
                      <a:r>
                        <a:rPr lang="en-US" dirty="0" smtClean="0"/>
                        <a:t>50</a:t>
                      </a:r>
                      <a:endParaRPr lang="en-US" dirty="0"/>
                    </a:p>
                  </a:txBody>
                  <a:tcPr/>
                </a:tc>
                <a:tc>
                  <a:txBody>
                    <a:bodyPr/>
                    <a:lstStyle/>
                    <a:p>
                      <a:r>
                        <a:rPr lang="en-US" dirty="0" smtClean="0"/>
                        <a:t>102</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5</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110</a:t>
                      </a:r>
                      <a:endParaRPr lang="en-US" b="1" dirty="0">
                        <a:solidFill>
                          <a:srgbClr val="FF0000"/>
                        </a:solidFill>
                      </a:endParaRPr>
                    </a:p>
                  </a:txBody>
                  <a:tcPr/>
                </a:tc>
              </a:tr>
              <a:tr h="516510">
                <a:tc>
                  <a:txBody>
                    <a:bodyPr/>
                    <a:lstStyle/>
                    <a:p>
                      <a:r>
                        <a:rPr lang="en-US" dirty="0" err="1" smtClean="0"/>
                        <a:t>Chitsime</a:t>
                      </a:r>
                      <a:endParaRPr lang="en-US" dirty="0"/>
                    </a:p>
                  </a:txBody>
                  <a:tcPr/>
                </a:tc>
                <a:tc>
                  <a:txBody>
                    <a:bodyPr/>
                    <a:lstStyle/>
                    <a:p>
                      <a:r>
                        <a:rPr lang="en-US" dirty="0" smtClean="0"/>
                        <a:t>55</a:t>
                      </a:r>
                      <a:endParaRPr lang="en-US" dirty="0"/>
                    </a:p>
                  </a:txBody>
                  <a:tcPr/>
                </a:tc>
                <a:tc>
                  <a:txBody>
                    <a:bodyPr/>
                    <a:lstStyle/>
                    <a:p>
                      <a:r>
                        <a:rPr lang="en-US" dirty="0" smtClean="0"/>
                        <a:t>50</a:t>
                      </a:r>
                      <a:endParaRPr lang="en-US" dirty="0"/>
                    </a:p>
                  </a:txBody>
                  <a:tcPr/>
                </a:tc>
                <a:tc>
                  <a:txBody>
                    <a:bodyPr/>
                    <a:lstStyle/>
                    <a:p>
                      <a:r>
                        <a:rPr lang="en-US" dirty="0" smtClean="0"/>
                        <a:t>105</a:t>
                      </a:r>
                      <a:endParaRPr lang="en-US" dirty="0"/>
                    </a:p>
                  </a:txBody>
                  <a:tcPr/>
                </a:tc>
                <a:tc>
                  <a:txBody>
                    <a:bodyPr/>
                    <a:lstStyle/>
                    <a:p>
                      <a:r>
                        <a:rPr lang="en-US" dirty="0" smtClean="0"/>
                        <a:t>4</a:t>
                      </a:r>
                      <a:endParaRPr lang="en-US" dirty="0"/>
                    </a:p>
                  </a:txBody>
                  <a:tcPr/>
                </a:tc>
                <a:tc>
                  <a:txBody>
                    <a:bodyPr/>
                    <a:lstStyle/>
                    <a:p>
                      <a:r>
                        <a:rPr lang="en-US" dirty="0" smtClean="0"/>
                        <a:t>4</a:t>
                      </a:r>
                      <a:endParaRPr lang="en-US" dirty="0"/>
                    </a:p>
                  </a:txBody>
                  <a:tcPr/>
                </a:tc>
                <a:tc>
                  <a:txBody>
                    <a:bodyPr/>
                    <a:lstStyle/>
                    <a:p>
                      <a:r>
                        <a:rPr lang="en-US" dirty="0" smtClean="0"/>
                        <a:t>8</a:t>
                      </a:r>
                      <a:endParaRPr lang="en-US" dirty="0"/>
                    </a:p>
                  </a:txBody>
                  <a:tcPr/>
                </a:tc>
                <a:tc>
                  <a:txBody>
                    <a:bodyPr/>
                    <a:lstStyle/>
                    <a:p>
                      <a:r>
                        <a:rPr lang="en-US" dirty="0" smtClean="0"/>
                        <a:t>2</a:t>
                      </a:r>
                      <a:endParaRPr lang="en-US" dirty="0"/>
                    </a:p>
                  </a:txBody>
                  <a:tcPr/>
                </a:tc>
                <a:tc>
                  <a:txBody>
                    <a:bodyPr/>
                    <a:lstStyle/>
                    <a:p>
                      <a:r>
                        <a:rPr lang="en-US" dirty="0" smtClean="0"/>
                        <a:t>1</a:t>
                      </a:r>
                      <a:endParaRPr lang="en-US" dirty="0"/>
                    </a:p>
                  </a:txBody>
                  <a:tcPr/>
                </a:tc>
                <a:tc>
                  <a:txBody>
                    <a:bodyPr/>
                    <a:lstStyle/>
                    <a:p>
                      <a:r>
                        <a:rPr lang="en-US" dirty="0" smtClean="0"/>
                        <a:t>3</a:t>
                      </a:r>
                      <a:endParaRPr lang="en-US" dirty="0"/>
                    </a:p>
                  </a:txBody>
                  <a:tcPr/>
                </a:tc>
                <a:tc>
                  <a:txBody>
                    <a:bodyPr/>
                    <a:lstStyle/>
                    <a:p>
                      <a:r>
                        <a:rPr lang="en-US" b="1" dirty="0" smtClean="0">
                          <a:solidFill>
                            <a:srgbClr val="FF0000"/>
                          </a:solidFill>
                        </a:rPr>
                        <a:t>116</a:t>
                      </a:r>
                      <a:endParaRPr lang="en-US" b="1" dirty="0">
                        <a:solidFill>
                          <a:srgbClr val="FF0000"/>
                        </a:solidFill>
                      </a:endParaRPr>
                    </a:p>
                  </a:txBody>
                  <a:tcPr/>
                </a:tc>
              </a:tr>
              <a:tr h="516510">
                <a:tc>
                  <a:txBody>
                    <a:bodyPr/>
                    <a:lstStyle/>
                    <a:p>
                      <a:r>
                        <a:rPr lang="en-US" dirty="0" err="1" smtClean="0"/>
                        <a:t>Mikundi</a:t>
                      </a:r>
                      <a:endParaRPr lang="en-US" dirty="0"/>
                    </a:p>
                  </a:txBody>
                  <a:tcPr/>
                </a:tc>
                <a:tc>
                  <a:txBody>
                    <a:bodyPr/>
                    <a:lstStyle/>
                    <a:p>
                      <a:r>
                        <a:rPr lang="en-US" dirty="0" smtClean="0"/>
                        <a:t>80</a:t>
                      </a:r>
                      <a:endParaRPr lang="en-US" dirty="0"/>
                    </a:p>
                  </a:txBody>
                  <a:tcPr/>
                </a:tc>
                <a:tc>
                  <a:txBody>
                    <a:bodyPr/>
                    <a:lstStyle/>
                    <a:p>
                      <a:r>
                        <a:rPr lang="en-US" dirty="0" smtClean="0"/>
                        <a:t>52</a:t>
                      </a:r>
                      <a:endParaRPr lang="en-US" dirty="0"/>
                    </a:p>
                  </a:txBody>
                  <a:tcPr/>
                </a:tc>
                <a:tc>
                  <a:txBody>
                    <a:bodyPr/>
                    <a:lstStyle/>
                    <a:p>
                      <a:r>
                        <a:rPr lang="en-US" dirty="0" smtClean="0"/>
                        <a:t>132</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dirty="0" smtClean="0"/>
                        <a:t>3</a:t>
                      </a:r>
                      <a:endParaRPr lang="en-US" dirty="0"/>
                    </a:p>
                  </a:txBody>
                  <a:tcPr/>
                </a:tc>
                <a:tc>
                  <a:txBody>
                    <a:bodyPr/>
                    <a:lstStyle/>
                    <a:p>
                      <a:r>
                        <a:rPr lang="en-US" dirty="0" smtClean="0"/>
                        <a:t>1</a:t>
                      </a:r>
                      <a:endParaRPr lang="en-US" dirty="0"/>
                    </a:p>
                  </a:txBody>
                  <a:tcPr/>
                </a:tc>
                <a:tc>
                  <a:txBody>
                    <a:bodyPr/>
                    <a:lstStyle/>
                    <a:p>
                      <a:r>
                        <a:rPr lang="en-US" dirty="0" smtClean="0"/>
                        <a:t>4</a:t>
                      </a:r>
                      <a:endParaRPr lang="en-US" dirty="0"/>
                    </a:p>
                  </a:txBody>
                  <a:tcPr/>
                </a:tc>
                <a:tc>
                  <a:txBody>
                    <a:bodyPr/>
                    <a:lstStyle/>
                    <a:p>
                      <a:r>
                        <a:rPr lang="en-US" b="1" dirty="0" smtClean="0">
                          <a:solidFill>
                            <a:srgbClr val="FF0000"/>
                          </a:solidFill>
                        </a:rPr>
                        <a:t>139</a:t>
                      </a:r>
                      <a:endParaRPr lang="en-US" b="1" dirty="0">
                        <a:solidFill>
                          <a:srgbClr val="FF0000"/>
                        </a:solidFill>
                      </a:endParaRPr>
                    </a:p>
                  </a:txBody>
                  <a:tcPr/>
                </a:tc>
              </a:tr>
              <a:tr h="516510">
                <a:tc>
                  <a:txBody>
                    <a:bodyPr/>
                    <a:lstStyle/>
                    <a:p>
                      <a:r>
                        <a:rPr lang="en-US" dirty="0" err="1" smtClean="0"/>
                        <a:t>Chiosya</a:t>
                      </a:r>
                      <a:endParaRPr lang="en-US" dirty="0"/>
                    </a:p>
                  </a:txBody>
                  <a:tcPr/>
                </a:tc>
                <a:tc>
                  <a:txBody>
                    <a:bodyPr/>
                    <a:lstStyle/>
                    <a:p>
                      <a:r>
                        <a:rPr lang="en-US" dirty="0" smtClean="0"/>
                        <a:t>88</a:t>
                      </a:r>
                      <a:endParaRPr lang="en-US" dirty="0"/>
                    </a:p>
                  </a:txBody>
                  <a:tcPr/>
                </a:tc>
                <a:tc>
                  <a:txBody>
                    <a:bodyPr/>
                    <a:lstStyle/>
                    <a:p>
                      <a:r>
                        <a:rPr lang="en-US" dirty="0" smtClean="0"/>
                        <a:t>48</a:t>
                      </a:r>
                      <a:endParaRPr lang="en-US" dirty="0"/>
                    </a:p>
                  </a:txBody>
                  <a:tcPr/>
                </a:tc>
                <a:tc>
                  <a:txBody>
                    <a:bodyPr/>
                    <a:lstStyle/>
                    <a:p>
                      <a:r>
                        <a:rPr lang="en-US" dirty="0" smtClean="0"/>
                        <a:t>136</a:t>
                      </a:r>
                      <a:endParaRPr lang="en-US" dirty="0"/>
                    </a:p>
                  </a:txBody>
                  <a:tcPr/>
                </a:tc>
                <a:tc>
                  <a:txBody>
                    <a:bodyPr/>
                    <a:lstStyle/>
                    <a:p>
                      <a:r>
                        <a:rPr lang="en-US" dirty="0" smtClean="0"/>
                        <a:t>3</a:t>
                      </a:r>
                      <a:endParaRPr lang="en-US" dirty="0"/>
                    </a:p>
                  </a:txBody>
                  <a:tcPr/>
                </a:tc>
                <a:tc>
                  <a:txBody>
                    <a:bodyPr/>
                    <a:lstStyle/>
                    <a:p>
                      <a:r>
                        <a:rPr lang="en-US" dirty="0" smtClean="0"/>
                        <a:t>0</a:t>
                      </a:r>
                      <a:endParaRPr lang="en-US" dirty="0"/>
                    </a:p>
                  </a:txBody>
                  <a:tcPr/>
                </a:tc>
                <a:tc>
                  <a:txBody>
                    <a:bodyPr/>
                    <a:lstStyle/>
                    <a:p>
                      <a:r>
                        <a:rPr lang="en-US" dirty="0" smtClean="0"/>
                        <a:t>3</a:t>
                      </a:r>
                      <a:endParaRPr lang="en-US" dirty="0"/>
                    </a:p>
                  </a:txBody>
                  <a:tcPr/>
                </a:tc>
                <a:tc>
                  <a:txBody>
                    <a:bodyPr/>
                    <a:lstStyle/>
                    <a:p>
                      <a:r>
                        <a:rPr lang="en-US" dirty="0" smtClean="0"/>
                        <a:t>3</a:t>
                      </a:r>
                      <a:endParaRPr lang="en-US" dirty="0"/>
                    </a:p>
                  </a:txBody>
                  <a:tcPr/>
                </a:tc>
                <a:tc>
                  <a:txBody>
                    <a:bodyPr/>
                    <a:lstStyle/>
                    <a:p>
                      <a:r>
                        <a:rPr lang="en-US" dirty="0" smtClean="0"/>
                        <a:t>1</a:t>
                      </a:r>
                      <a:endParaRPr lang="en-US" dirty="0"/>
                    </a:p>
                  </a:txBody>
                  <a:tcPr/>
                </a:tc>
                <a:tc>
                  <a:txBody>
                    <a:bodyPr/>
                    <a:lstStyle/>
                    <a:p>
                      <a:r>
                        <a:rPr lang="en-US" dirty="0" smtClean="0"/>
                        <a:t>4</a:t>
                      </a:r>
                      <a:endParaRPr lang="en-US" dirty="0"/>
                    </a:p>
                  </a:txBody>
                  <a:tcPr/>
                </a:tc>
                <a:tc>
                  <a:txBody>
                    <a:bodyPr/>
                    <a:lstStyle/>
                    <a:p>
                      <a:r>
                        <a:rPr lang="en-US" b="1" dirty="0" smtClean="0">
                          <a:solidFill>
                            <a:srgbClr val="FF0000"/>
                          </a:solidFill>
                        </a:rPr>
                        <a:t>143</a:t>
                      </a:r>
                      <a:endParaRPr lang="en-US" b="1" dirty="0">
                        <a:solidFill>
                          <a:srgbClr val="FF0000"/>
                        </a:solidFill>
                      </a:endParaRPr>
                    </a:p>
                  </a:txBody>
                  <a:tcPr/>
                </a:tc>
              </a:tr>
              <a:tr h="516510">
                <a:tc>
                  <a:txBody>
                    <a:bodyPr/>
                    <a:lstStyle/>
                    <a:p>
                      <a:r>
                        <a:rPr lang="en-US" dirty="0" err="1" smtClean="0"/>
                        <a:t>Linthipe</a:t>
                      </a:r>
                      <a:endParaRPr lang="en-US" dirty="0"/>
                    </a:p>
                  </a:txBody>
                  <a:tcPr/>
                </a:tc>
                <a:tc>
                  <a:txBody>
                    <a:bodyPr/>
                    <a:lstStyle/>
                    <a:p>
                      <a:r>
                        <a:rPr lang="en-US" dirty="0" smtClean="0"/>
                        <a:t>38</a:t>
                      </a:r>
                      <a:endParaRPr lang="en-US" dirty="0"/>
                    </a:p>
                  </a:txBody>
                  <a:tcPr/>
                </a:tc>
                <a:tc>
                  <a:txBody>
                    <a:bodyPr/>
                    <a:lstStyle/>
                    <a:p>
                      <a:r>
                        <a:rPr lang="en-US" dirty="0" smtClean="0"/>
                        <a:t>37</a:t>
                      </a:r>
                      <a:endParaRPr lang="en-US" dirty="0"/>
                    </a:p>
                  </a:txBody>
                  <a:tcPr/>
                </a:tc>
                <a:tc>
                  <a:txBody>
                    <a:bodyPr/>
                    <a:lstStyle/>
                    <a:p>
                      <a:r>
                        <a:rPr lang="en-US" dirty="0" smtClean="0"/>
                        <a:t>75</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dirty="0" smtClean="0"/>
                        <a:t>2</a:t>
                      </a:r>
                      <a:endParaRPr lang="en-US" dirty="0"/>
                    </a:p>
                  </a:txBody>
                  <a:tcPr/>
                </a:tc>
                <a:tc>
                  <a:txBody>
                    <a:bodyPr/>
                    <a:lstStyle/>
                    <a:p>
                      <a:r>
                        <a:rPr lang="en-US" dirty="0" smtClean="0"/>
                        <a:t>0</a:t>
                      </a:r>
                      <a:endParaRPr lang="en-US" dirty="0"/>
                    </a:p>
                  </a:txBody>
                  <a:tcPr/>
                </a:tc>
                <a:tc>
                  <a:txBody>
                    <a:bodyPr/>
                    <a:lstStyle/>
                    <a:p>
                      <a:r>
                        <a:rPr lang="en-US" dirty="0" smtClean="0"/>
                        <a:t>2</a:t>
                      </a:r>
                      <a:endParaRPr lang="en-US" dirty="0"/>
                    </a:p>
                  </a:txBody>
                  <a:tcPr/>
                </a:tc>
                <a:tc>
                  <a:txBody>
                    <a:bodyPr/>
                    <a:lstStyle/>
                    <a:p>
                      <a:r>
                        <a:rPr lang="en-US" b="1" dirty="0" smtClean="0">
                          <a:solidFill>
                            <a:srgbClr val="FF0000"/>
                          </a:solidFill>
                        </a:rPr>
                        <a:t>79</a:t>
                      </a:r>
                      <a:endParaRPr lang="en-US" b="1" dirty="0">
                        <a:solidFill>
                          <a:srgbClr val="FF0000"/>
                        </a:solidFill>
                      </a:endParaRPr>
                    </a:p>
                  </a:txBody>
                  <a:tcPr/>
                </a:tc>
              </a:tr>
              <a:tr h="516510">
                <a:tc>
                  <a:txBody>
                    <a:bodyPr/>
                    <a:lstStyle/>
                    <a:p>
                      <a:endParaRPr lang="en-US" b="1" dirty="0"/>
                    </a:p>
                  </a:txBody>
                  <a:tcPr/>
                </a:tc>
                <a:tc>
                  <a:txBody>
                    <a:bodyPr/>
                    <a:lstStyle/>
                    <a:p>
                      <a:r>
                        <a:rPr lang="en-US" b="1" dirty="0" smtClean="0"/>
                        <a:t>531</a:t>
                      </a:r>
                      <a:endParaRPr lang="en-US" b="1" dirty="0"/>
                    </a:p>
                  </a:txBody>
                  <a:tcPr/>
                </a:tc>
                <a:tc>
                  <a:txBody>
                    <a:bodyPr/>
                    <a:lstStyle/>
                    <a:p>
                      <a:r>
                        <a:rPr lang="en-US" b="1" dirty="0" smtClean="0"/>
                        <a:t>237</a:t>
                      </a:r>
                      <a:endParaRPr lang="en-US" b="1" dirty="0"/>
                    </a:p>
                  </a:txBody>
                  <a:tcPr/>
                </a:tc>
                <a:tc>
                  <a:txBody>
                    <a:bodyPr/>
                    <a:lstStyle/>
                    <a:p>
                      <a:r>
                        <a:rPr lang="en-US" b="1" dirty="0" smtClean="0"/>
                        <a:t>550</a:t>
                      </a:r>
                      <a:endParaRPr lang="en-US" b="1" dirty="0"/>
                    </a:p>
                  </a:txBody>
                  <a:tcPr/>
                </a:tc>
                <a:tc>
                  <a:txBody>
                    <a:bodyPr/>
                    <a:lstStyle/>
                    <a:p>
                      <a:r>
                        <a:rPr lang="en-US" b="1" dirty="0" smtClean="0"/>
                        <a:t>14</a:t>
                      </a:r>
                      <a:endParaRPr lang="en-US" b="1" dirty="0"/>
                    </a:p>
                  </a:txBody>
                  <a:tcPr/>
                </a:tc>
                <a:tc>
                  <a:txBody>
                    <a:bodyPr/>
                    <a:lstStyle/>
                    <a:p>
                      <a:r>
                        <a:rPr lang="en-US" b="1" dirty="0" smtClean="0"/>
                        <a:t>7</a:t>
                      </a:r>
                      <a:endParaRPr lang="en-US" b="1" dirty="0"/>
                    </a:p>
                  </a:txBody>
                  <a:tcPr/>
                </a:tc>
                <a:tc>
                  <a:txBody>
                    <a:bodyPr/>
                    <a:lstStyle/>
                    <a:p>
                      <a:r>
                        <a:rPr lang="en-US" b="1" dirty="0" smtClean="0"/>
                        <a:t>21</a:t>
                      </a:r>
                      <a:endParaRPr lang="en-US" b="1" dirty="0"/>
                    </a:p>
                  </a:txBody>
                  <a:tcPr/>
                </a:tc>
                <a:tc>
                  <a:txBody>
                    <a:bodyPr/>
                    <a:lstStyle/>
                    <a:p>
                      <a:r>
                        <a:rPr lang="en-US" b="1" dirty="0" smtClean="0"/>
                        <a:t>12</a:t>
                      </a:r>
                      <a:endParaRPr lang="en-US" b="1" dirty="0"/>
                    </a:p>
                  </a:txBody>
                  <a:tcPr/>
                </a:tc>
                <a:tc>
                  <a:txBody>
                    <a:bodyPr/>
                    <a:lstStyle/>
                    <a:p>
                      <a:r>
                        <a:rPr lang="en-US" b="1" dirty="0" smtClean="0"/>
                        <a:t>4</a:t>
                      </a:r>
                      <a:endParaRPr lang="en-US" b="1" dirty="0"/>
                    </a:p>
                  </a:txBody>
                  <a:tcPr/>
                </a:tc>
                <a:tc>
                  <a:txBody>
                    <a:bodyPr/>
                    <a:lstStyle/>
                    <a:p>
                      <a:r>
                        <a:rPr lang="en-US" b="1" dirty="0" smtClean="0"/>
                        <a:t>16</a:t>
                      </a:r>
                      <a:endParaRPr lang="en-US" b="1" dirty="0"/>
                    </a:p>
                  </a:txBody>
                  <a:tcPr/>
                </a:tc>
                <a:tc>
                  <a:txBody>
                    <a:bodyPr/>
                    <a:lstStyle/>
                    <a:p>
                      <a:r>
                        <a:rPr lang="en-US" b="1" dirty="0" smtClean="0">
                          <a:solidFill>
                            <a:srgbClr val="FF0000"/>
                          </a:solidFill>
                        </a:rPr>
                        <a:t>587</a:t>
                      </a:r>
                      <a:endParaRPr lang="en-US" b="1" dirty="0">
                        <a:solidFill>
                          <a:srgbClr val="FF0000"/>
                        </a:solidFill>
                      </a:endParaRPr>
                    </a:p>
                  </a:txBody>
                  <a:tcPr/>
                </a:tc>
              </a:tr>
            </a:tbl>
          </a:graphicData>
        </a:graphic>
      </p:graphicFrame>
    </p:spTree>
  </p:cSld>
  <p:clrMapOvr>
    <a:masterClrMapping/>
  </p:clrMapOvr>
  <p:transition spd="slow" advTm="2147342000">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TRAINING IN COLLECTIVE MARKETING Cont….. </a:t>
            </a:r>
            <a:endParaRPr lang="en-US" sz="2800" dirty="0"/>
          </a:p>
        </p:txBody>
      </p:sp>
      <p:sp>
        <p:nvSpPr>
          <p:cNvPr id="3" name="Content Placeholder 2"/>
          <p:cNvSpPr>
            <a:spLocks noGrp="1"/>
          </p:cNvSpPr>
          <p:nvPr>
            <p:ph idx="1"/>
          </p:nvPr>
        </p:nvSpPr>
        <p:spPr>
          <a:xfrm>
            <a:off x="500062" y="2057400"/>
            <a:ext cx="8229600" cy="4038600"/>
          </a:xfrm>
        </p:spPr>
        <p:txBody>
          <a:bodyPr>
            <a:normAutofit/>
          </a:bodyPr>
          <a:lstStyle/>
          <a:p>
            <a:pPr algn="just">
              <a:buNone/>
            </a:pPr>
            <a:r>
              <a:rPr lang="en-US" b="1" dirty="0" smtClean="0"/>
              <a:t>Certificate Awards</a:t>
            </a:r>
            <a:endParaRPr lang="en-US" dirty="0" smtClean="0"/>
          </a:p>
          <a:p>
            <a:pPr algn="just">
              <a:buNone/>
            </a:pPr>
            <a:r>
              <a:rPr lang="en-US" dirty="0" smtClean="0"/>
              <a:t>To motivate the farmers, ACE awarded certificates to best participants at the end of the training</a:t>
            </a:r>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0" name="Picture 9" descr="C:\Users\FUM\Desktop\WP_20170331_14_36_46_Pro.jpg"/>
          <p:cNvPicPr/>
          <p:nvPr/>
        </p:nvPicPr>
        <p:blipFill>
          <a:blip r:embed="rId6" cstate="print"/>
          <a:srcRect/>
          <a:stretch>
            <a:fillRect/>
          </a:stretch>
        </p:blipFill>
        <p:spPr bwMode="auto">
          <a:xfrm>
            <a:off x="2971800" y="3657600"/>
            <a:ext cx="4468814" cy="2438400"/>
          </a:xfrm>
          <a:prstGeom prst="rect">
            <a:avLst/>
          </a:prstGeom>
          <a:noFill/>
          <a:ln w="9525">
            <a:noFill/>
            <a:miter lim="800000"/>
            <a:headEnd/>
            <a:tailEnd/>
          </a:ln>
        </p:spPr>
      </p:pic>
    </p:spTree>
    <p:extLst>
      <p:ext uri="{BB962C8B-B14F-4D97-AF65-F5344CB8AC3E}">
        <p14:creationId xmlns:p14="http://schemas.microsoft.com/office/powerpoint/2010/main" xmlns="" val="2556347265"/>
      </p:ext>
    </p:extLst>
  </p:cSld>
  <p:clrMapOvr>
    <a:masterClrMapping/>
  </p:clrMapOvr>
  <p:transition spd="slow" advTm="2147342000">
    <p:pull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671943"/>
          </a:xfrm>
        </p:spPr>
        <p:txBody>
          <a:bodyPr>
            <a:noAutofit/>
          </a:bodyPr>
          <a:lstStyle/>
          <a:p>
            <a:r>
              <a:rPr lang="en-US" sz="2800" b="1" dirty="0" smtClean="0"/>
              <a:t>FIELD MONITORING VISIT </a:t>
            </a:r>
            <a:endParaRPr lang="en-US" sz="2800" dirty="0"/>
          </a:p>
        </p:txBody>
      </p:sp>
      <p:sp>
        <p:nvSpPr>
          <p:cNvPr id="3" name="Content Placeholder 2"/>
          <p:cNvSpPr>
            <a:spLocks noGrp="1"/>
          </p:cNvSpPr>
          <p:nvPr>
            <p:ph idx="1"/>
          </p:nvPr>
        </p:nvSpPr>
        <p:spPr>
          <a:xfrm>
            <a:off x="533400" y="1524000"/>
            <a:ext cx="8250381" cy="4419600"/>
          </a:xfrm>
        </p:spPr>
        <p:txBody>
          <a:bodyPr>
            <a:normAutofit fontScale="85000" lnSpcReduction="10000"/>
          </a:bodyPr>
          <a:lstStyle/>
          <a:p>
            <a:pPr algn="just">
              <a:buNone/>
            </a:pPr>
            <a:r>
              <a:rPr lang="en-US" sz="2800" dirty="0" smtClean="0"/>
              <a:t>Monitoring visits were undertaken by a number of stake holders including, IITA, government and FUM secretariat. The purpose was to appreciate seed repayment process, commodity aggregation and challenges being faced </a:t>
            </a:r>
          </a:p>
          <a:p>
            <a:pPr algn="just">
              <a:buNone/>
            </a:pPr>
            <a:endParaRPr lang="en-US" sz="2800" i="1" dirty="0" smtClean="0"/>
          </a:p>
          <a:p>
            <a:pPr algn="just">
              <a:buNone/>
            </a:pPr>
            <a:endParaRPr lang="en-US" sz="2800" i="1" dirty="0" smtClean="0"/>
          </a:p>
          <a:p>
            <a:pPr algn="just">
              <a:buNone/>
            </a:pPr>
            <a:endParaRPr lang="en-US" sz="2400" i="1" dirty="0" smtClean="0"/>
          </a:p>
          <a:p>
            <a:pPr algn="just">
              <a:buNone/>
            </a:pPr>
            <a:endParaRPr lang="en-US" sz="2400" i="1" dirty="0" smtClean="0"/>
          </a:p>
          <a:p>
            <a:pPr algn="just">
              <a:buNone/>
            </a:pPr>
            <a:endParaRPr lang="en-US" sz="2400" i="1" dirty="0" smtClean="0"/>
          </a:p>
          <a:p>
            <a:pPr algn="just">
              <a:buNone/>
            </a:pPr>
            <a:endParaRPr lang="en-US" sz="2400" i="1" dirty="0" smtClean="0"/>
          </a:p>
          <a:p>
            <a:pPr algn="just">
              <a:buNone/>
            </a:pPr>
            <a:r>
              <a:rPr lang="en-US" sz="2400" i="1" dirty="0" smtClean="0"/>
              <a:t>Above, officials from IITA interacting with a lead farmer and appreciating a well graded Soya during one of the field visits in </a:t>
            </a:r>
            <a:r>
              <a:rPr lang="en-US" sz="2400" i="1" dirty="0" err="1" smtClean="0"/>
              <a:t>Linthipe</a:t>
            </a:r>
            <a:r>
              <a:rPr lang="en-US" i="1" dirty="0" smtClean="0"/>
              <a:t>.</a:t>
            </a:r>
            <a:endParaRPr lang="en-US" dirty="0" smtClean="0"/>
          </a:p>
          <a:p>
            <a:pPr algn="just">
              <a:buNone/>
            </a:pPr>
            <a:endParaRPr lang="en-US" dirty="0" smtClean="0"/>
          </a:p>
          <a:p>
            <a:pPr algn="just">
              <a:buNone/>
            </a:pPr>
            <a:endParaRPr lang="en-US" dirty="0" smtClean="0"/>
          </a:p>
          <a:p>
            <a:pPr algn="just">
              <a:buNone/>
            </a:pPr>
            <a:endParaRPr lang="en-US" dirty="0" smtClean="0"/>
          </a:p>
          <a:p>
            <a:pPr algn="just"/>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76200" y="6069965"/>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pic>
        <p:nvPicPr>
          <p:cNvPr id="14" name="Picture 13" descr="C:\Users\FUM\AppData\Local\Microsoft\Windows\INetCache\Content.Word\DSC_0138.jpg"/>
          <p:cNvPicPr/>
          <p:nvPr/>
        </p:nvPicPr>
        <p:blipFill>
          <a:blip r:embed="rId6" cstate="print"/>
          <a:srcRect/>
          <a:stretch>
            <a:fillRect/>
          </a:stretch>
        </p:blipFill>
        <p:spPr bwMode="auto">
          <a:xfrm>
            <a:off x="3810000" y="3155830"/>
            <a:ext cx="2590800" cy="1797170"/>
          </a:xfrm>
          <a:prstGeom prst="rect">
            <a:avLst/>
          </a:prstGeom>
          <a:noFill/>
          <a:ln w="9525">
            <a:noFill/>
            <a:miter lim="800000"/>
            <a:headEnd/>
            <a:tailEnd/>
          </a:ln>
        </p:spPr>
      </p:pic>
      <p:pic>
        <p:nvPicPr>
          <p:cNvPr id="15" name="Picture 14" descr="DSC_0146"/>
          <p:cNvPicPr/>
          <p:nvPr/>
        </p:nvPicPr>
        <p:blipFill>
          <a:blip r:embed="rId7" cstate="print"/>
          <a:srcRect/>
          <a:stretch>
            <a:fillRect/>
          </a:stretch>
        </p:blipFill>
        <p:spPr bwMode="auto">
          <a:xfrm>
            <a:off x="6019800" y="3276600"/>
            <a:ext cx="3048000" cy="1676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xmlns="" val="3230833385"/>
      </p:ext>
    </p:extLst>
  </p:cSld>
  <p:clrMapOvr>
    <a:masterClrMapping/>
  </p:clrMapOvr>
  <p:transition spd="slow" advTm="2147342000">
    <p:wheel spokes="2"/>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DISTRIBUTION OF EMPTY SACKS </a:t>
            </a:r>
            <a:endParaRPr lang="en-US" sz="2800" dirty="0"/>
          </a:p>
        </p:txBody>
      </p:sp>
      <p:sp>
        <p:nvSpPr>
          <p:cNvPr id="3" name="Content Placeholder 2"/>
          <p:cNvSpPr>
            <a:spLocks noGrp="1"/>
          </p:cNvSpPr>
          <p:nvPr>
            <p:ph idx="1"/>
          </p:nvPr>
        </p:nvSpPr>
        <p:spPr>
          <a:xfrm>
            <a:off x="554181" y="1905000"/>
            <a:ext cx="8229600" cy="4038600"/>
          </a:xfrm>
        </p:spPr>
        <p:txBody>
          <a:bodyPr>
            <a:normAutofit/>
          </a:bodyPr>
          <a:lstStyle/>
          <a:p>
            <a:pPr algn="just">
              <a:buNone/>
            </a:pPr>
            <a:r>
              <a:rPr lang="en-US" sz="2800" dirty="0" smtClean="0"/>
              <a:t>Farmers were forthcoming to repay the seed loan. However the challenge was on empty sacks to collect and keep the repaid seed. To address the challenge, FUM procured a total of 3,500 empty sacks which were distributed to the cooperatives. </a:t>
            </a:r>
          </a:p>
          <a:p>
            <a:pPr algn="just">
              <a:buNone/>
            </a:pPr>
            <a:endParaRPr lang="en-US" dirty="0" smtClean="0"/>
          </a:p>
          <a:p>
            <a:pPr algn="just">
              <a:buNone/>
            </a:pPr>
            <a:endParaRPr lang="en-US" dirty="0" smtClean="0"/>
          </a:p>
          <a:p>
            <a:pPr algn="just">
              <a:buNone/>
            </a:pPr>
            <a:endParaRPr lang="en-US" dirty="0" smtClean="0"/>
          </a:p>
          <a:p>
            <a:pPr algn="just"/>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76200" y="6069965"/>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pic>
        <p:nvPicPr>
          <p:cNvPr id="10" name="Picture 9" descr="G:\DSC_0012.JPG"/>
          <p:cNvPicPr/>
          <p:nvPr/>
        </p:nvPicPr>
        <p:blipFill>
          <a:blip r:embed="rId6"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712980" y="4181475"/>
            <a:ext cx="2983220" cy="1990725"/>
          </a:xfrm>
          <a:prstGeom prst="rect">
            <a:avLst/>
          </a:prstGeom>
          <a:noFill/>
          <a:ln>
            <a:noFill/>
          </a:ln>
        </p:spPr>
      </p:pic>
    </p:spTree>
    <p:extLst>
      <p:ext uri="{BB962C8B-B14F-4D97-AF65-F5344CB8AC3E}">
        <p14:creationId xmlns:p14="http://schemas.microsoft.com/office/powerpoint/2010/main" xmlns="" val="3230833385"/>
      </p:ext>
    </p:extLst>
  </p:cSld>
  <p:clrMapOvr>
    <a:masterClrMapping/>
  </p:clrMapOvr>
  <p:transition spd="slow" advTm="2147342000">
    <p:wheel spokes="3"/>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SEED LOAN RECOVERY</a:t>
            </a:r>
            <a:r>
              <a:rPr lang="en-US" sz="2800" dirty="0" smtClean="0"/>
              <a:t/>
            </a:r>
            <a:br>
              <a:rPr lang="en-US" sz="2800" dirty="0" smtClean="0"/>
            </a:br>
            <a:endParaRPr lang="en-US" sz="2800" dirty="0"/>
          </a:p>
        </p:txBody>
      </p:sp>
      <p:sp>
        <p:nvSpPr>
          <p:cNvPr id="3" name="Content Placeholder 2"/>
          <p:cNvSpPr>
            <a:spLocks noGrp="1"/>
          </p:cNvSpPr>
          <p:nvPr>
            <p:ph idx="1"/>
          </p:nvPr>
        </p:nvSpPr>
        <p:spPr>
          <a:xfrm>
            <a:off x="554181" y="1905000"/>
            <a:ext cx="8229600" cy="4038600"/>
          </a:xfrm>
        </p:spPr>
        <p:txBody>
          <a:bodyPr>
            <a:normAutofit fontScale="85000" lnSpcReduction="10000"/>
          </a:bodyPr>
          <a:lstStyle/>
          <a:p>
            <a:r>
              <a:rPr lang="en-US" sz="2800" dirty="0" smtClean="0"/>
              <a:t>One of the key objectives of the INVC Bridging Activity is to facilitate farmers’ access to quality inputs to ensure high productivity.  </a:t>
            </a:r>
          </a:p>
          <a:p>
            <a:r>
              <a:rPr lang="en-US" sz="2800" dirty="0" smtClean="0"/>
              <a:t>FUM distributed a total of </a:t>
            </a:r>
            <a:r>
              <a:rPr lang="en-US" sz="2800" b="1" dirty="0" smtClean="0"/>
              <a:t>63,070</a:t>
            </a:r>
            <a:r>
              <a:rPr lang="en-US" sz="2800" dirty="0" smtClean="0"/>
              <a:t> </a:t>
            </a:r>
            <a:r>
              <a:rPr lang="en-US" sz="2800" b="1" dirty="0" err="1" smtClean="0"/>
              <a:t>kgs</a:t>
            </a:r>
            <a:r>
              <a:rPr lang="en-US" sz="2800" dirty="0" smtClean="0"/>
              <a:t> of </a:t>
            </a:r>
            <a:r>
              <a:rPr lang="en-US" sz="2800" dirty="0" err="1" smtClean="0"/>
              <a:t>Makwacha</a:t>
            </a:r>
            <a:r>
              <a:rPr lang="en-US" sz="2800" dirty="0" smtClean="0"/>
              <a:t> Soya bean seed to 6,158 farmers on loan in December 2016 for a 1:2 repayment rate.</a:t>
            </a:r>
          </a:p>
          <a:p>
            <a:r>
              <a:rPr lang="en-US" sz="2800" dirty="0" smtClean="0"/>
              <a:t>FO leaders worked together with the lead farmers to ensure that the loan is recovered. Farmers were repaying the loan through the lead farmers in their respective clubs. The seed was then aggregated in the clusters before moved to designated warehouses in the cooperatives.</a:t>
            </a:r>
          </a:p>
          <a:p>
            <a:endParaRPr lang="en-US" sz="2800" dirty="0" smtClean="0"/>
          </a:p>
          <a:p>
            <a:pPr algn="just">
              <a:buNone/>
            </a:pPr>
            <a:endParaRPr lang="en-US" dirty="0" smtClean="0"/>
          </a:p>
          <a:p>
            <a:pPr algn="just">
              <a:buNone/>
            </a:pPr>
            <a:endParaRPr lang="en-US" dirty="0" smtClean="0"/>
          </a:p>
          <a:p>
            <a:pPr algn="just">
              <a:buNone/>
            </a:pPr>
            <a:endParaRPr lang="en-US" dirty="0" smtClean="0"/>
          </a:p>
          <a:p>
            <a:pPr algn="just"/>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76200" y="6069965"/>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spTree>
    <p:extLst>
      <p:ext uri="{BB962C8B-B14F-4D97-AF65-F5344CB8AC3E}">
        <p14:creationId xmlns:p14="http://schemas.microsoft.com/office/powerpoint/2010/main" xmlns="" val="3230833385"/>
      </p:ext>
    </p:extLst>
  </p:cSld>
  <p:clrMapOvr>
    <a:masterClrMapping/>
  </p:clrMapOvr>
  <p:transition spd="slow" advTm="2147342000">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SEED LOAN RECOVERY Cont….</a:t>
            </a:r>
            <a:endParaRPr lang="en-US" sz="2800" dirty="0"/>
          </a:p>
        </p:txBody>
      </p:sp>
      <p:sp>
        <p:nvSpPr>
          <p:cNvPr id="3" name="Content Placeholder 2"/>
          <p:cNvSpPr>
            <a:spLocks noGrp="1"/>
          </p:cNvSpPr>
          <p:nvPr>
            <p:ph idx="1"/>
          </p:nvPr>
        </p:nvSpPr>
        <p:spPr>
          <a:xfrm>
            <a:off x="554181" y="1905000"/>
            <a:ext cx="8229600" cy="4038600"/>
          </a:xfrm>
        </p:spPr>
        <p:txBody>
          <a:bodyPr>
            <a:normAutofit/>
          </a:bodyPr>
          <a:lstStyle/>
          <a:p>
            <a:pPr algn="just">
              <a:buNone/>
            </a:pPr>
            <a:r>
              <a:rPr lang="en-US" sz="2800" dirty="0" smtClean="0"/>
              <a:t>It is expected that the recovered seed will be sold through ACE platform in order to create a fund that will enable farmers access inputs. </a:t>
            </a:r>
            <a:r>
              <a:rPr lang="en-US" sz="2000" i="1" dirty="0" smtClean="0">
                <a:solidFill>
                  <a:srgbClr val="0070C0"/>
                </a:solidFill>
              </a:rPr>
              <a:t>Below some of the recovered seed</a:t>
            </a:r>
          </a:p>
          <a:p>
            <a:pPr algn="just"/>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76200" y="6069965"/>
            <a:ext cx="1905000" cy="711835"/>
          </a:xfrm>
          <a:prstGeom prst="rect">
            <a:avLst/>
          </a:prstGeom>
          <a:noFill/>
          <a:ln>
            <a:noFill/>
          </a:ln>
          <a:extLst>
            <a:ext uri="{53640926-AAD7-44D8-BBD7-CCE9431645EC}">
              <a14:shadowObscured xmlns:a14="http://schemas.microsoft.com/office/drawing/2010/main" xmlns=""/>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pic>
        <p:nvPicPr>
          <p:cNvPr id="10" name="Picture 9" descr="C:\Users\FUM\Desktop\WhatsApp Images\IMG-20170602-WA0007.jpg"/>
          <p:cNvPicPr/>
          <p:nvPr/>
        </p:nvPicPr>
        <p:blipFill>
          <a:blip r:embed="rId6"/>
          <a:srcRect/>
          <a:stretch>
            <a:fillRect/>
          </a:stretch>
        </p:blipFill>
        <p:spPr bwMode="auto">
          <a:xfrm>
            <a:off x="6550683" y="3423249"/>
            <a:ext cx="2059917" cy="2596551"/>
          </a:xfrm>
          <a:prstGeom prst="rect">
            <a:avLst/>
          </a:prstGeom>
          <a:noFill/>
          <a:ln w="9525">
            <a:noFill/>
            <a:miter lim="800000"/>
            <a:headEnd/>
            <a:tailEnd/>
          </a:ln>
        </p:spPr>
      </p:pic>
      <p:pic>
        <p:nvPicPr>
          <p:cNvPr id="12" name="Picture 11" descr="DSC_0011"/>
          <p:cNvPicPr/>
          <p:nvPr/>
        </p:nvPicPr>
        <p:blipFill>
          <a:blip r:embed="rId7"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3342463" y="3662023"/>
            <a:ext cx="3134537" cy="2357777"/>
          </a:xfrm>
          <a:prstGeom prst="rect">
            <a:avLst/>
          </a:prstGeom>
          <a:noFill/>
          <a:ln>
            <a:noFill/>
          </a:ln>
        </p:spPr>
      </p:pic>
      <p:pic>
        <p:nvPicPr>
          <p:cNvPr id="13" name="Picture 12" descr="DSC_0015"/>
          <p:cNvPicPr/>
          <p:nvPr/>
        </p:nvPicPr>
        <p:blipFill>
          <a:blip r:embed="rId8"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228600" y="3657600"/>
            <a:ext cx="3048000" cy="2362200"/>
          </a:xfrm>
          <a:prstGeom prst="rect">
            <a:avLst/>
          </a:prstGeom>
          <a:noFill/>
          <a:ln>
            <a:noFill/>
          </a:ln>
        </p:spPr>
      </p:pic>
    </p:spTree>
    <p:extLst>
      <p:ext uri="{BB962C8B-B14F-4D97-AF65-F5344CB8AC3E}">
        <p14:creationId xmlns:p14="http://schemas.microsoft.com/office/powerpoint/2010/main" xmlns="" val="3230833385"/>
      </p:ext>
    </p:extLst>
  </p:cSld>
  <p:clrMapOvr>
    <a:masterClrMapping/>
  </p:clrMapOvr>
  <p:transition spd="slow" advTm="2147342000">
    <p:checke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a:bodyPr>
          <a:lstStyle/>
          <a:p>
            <a:r>
              <a:rPr lang="en-US" sz="2800" b="1" dirty="0" smtClean="0"/>
              <a:t/>
            </a:r>
            <a:br>
              <a:rPr lang="en-US" sz="2800" b="1" dirty="0" smtClean="0"/>
            </a:br>
            <a:r>
              <a:rPr lang="en-US" sz="2800" b="1" dirty="0" smtClean="0"/>
              <a:t>SEED LOAN RECOVERY CONT……</a:t>
            </a:r>
            <a:endParaRPr lang="en-US" sz="2800" dirty="0"/>
          </a:p>
        </p:txBody>
      </p:sp>
      <p:sp>
        <p:nvSpPr>
          <p:cNvPr id="3" name="Content Placeholder 2"/>
          <p:cNvSpPr>
            <a:spLocks noGrp="1"/>
          </p:cNvSpPr>
          <p:nvPr>
            <p:ph idx="1"/>
          </p:nvPr>
        </p:nvSpPr>
        <p:spPr/>
        <p:txBody>
          <a:bodyPr/>
          <a:lstStyle/>
          <a:p>
            <a:pPr>
              <a:buNone/>
            </a:pPr>
            <a:r>
              <a:rPr lang="en-GB" b="1" dirty="0" smtClean="0">
                <a:solidFill>
                  <a:schemeClr val="accent6">
                    <a:lumMod val="75000"/>
                  </a:schemeClr>
                </a:solidFill>
              </a:rPr>
              <a:t>Below repayment details</a:t>
            </a:r>
            <a:endParaRPr lang="en-US" dirty="0" smtClean="0">
              <a:solidFill>
                <a:schemeClr val="accent6">
                  <a:lumMod val="75000"/>
                </a:schemeClr>
              </a:solidFill>
            </a:endParaRPr>
          </a:p>
          <a:p>
            <a:pPr lvl="0">
              <a:buNone/>
            </a:pPr>
            <a:endParaRPr lang="en-US" dirty="0" smtClean="0"/>
          </a:p>
          <a:p>
            <a:endParaRPr lang="en-US" dirty="0"/>
          </a:p>
        </p:txBody>
      </p:sp>
      <p:pic>
        <p:nvPicPr>
          <p:cNvPr id="4" name="Picture 3" descr="IITA_logo_-_standard_-_regular"/>
          <p:cNvPicPr/>
          <p:nvPr/>
        </p:nvPicPr>
        <p:blipFill>
          <a:blip r:embed="rId2" cstate="print"/>
          <a:srcRect/>
          <a:stretch>
            <a:fillRect/>
          </a:stretch>
        </p:blipFill>
        <p:spPr bwMode="auto">
          <a:xfrm>
            <a:off x="4166619" y="6248400"/>
            <a:ext cx="810762" cy="529814"/>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bwMode="auto">
          <a:xfrm>
            <a:off x="7848600" y="6002337"/>
            <a:ext cx="1239838" cy="779463"/>
          </a:xfrm>
          <a:prstGeom prst="rect">
            <a:avLst/>
          </a:prstGeom>
          <a:noFill/>
          <a:ln w="9525">
            <a:noFill/>
            <a:miter lim="800000"/>
            <a:headEnd/>
            <a:tailEnd/>
          </a:ln>
        </p:spPr>
      </p:pic>
      <p:pic>
        <p:nvPicPr>
          <p:cNvPr id="6" name="Picture 5"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graphicFrame>
        <p:nvGraphicFramePr>
          <p:cNvPr id="7" name="Table 6"/>
          <p:cNvGraphicFramePr>
            <a:graphicFrameLocks noGrp="1"/>
          </p:cNvGraphicFramePr>
          <p:nvPr/>
        </p:nvGraphicFramePr>
        <p:xfrm>
          <a:off x="609597" y="2377440"/>
          <a:ext cx="7086604" cy="3108960"/>
        </p:xfrm>
        <a:graphic>
          <a:graphicData uri="http://schemas.openxmlformats.org/drawingml/2006/table">
            <a:tbl>
              <a:tblPr firstRow="1" bandRow="1">
                <a:tableStyleId>{5C22544A-7EE6-4342-B048-85BDC9FD1C3A}</a:tableStyleId>
              </a:tblPr>
              <a:tblGrid>
                <a:gridCol w="1012372"/>
                <a:gridCol w="1349831"/>
                <a:gridCol w="762000"/>
                <a:gridCol w="990600"/>
                <a:gridCol w="947057"/>
                <a:gridCol w="1012372"/>
                <a:gridCol w="1012372"/>
              </a:tblGrid>
              <a:tr h="228600">
                <a:tc>
                  <a:txBody>
                    <a:bodyPr/>
                    <a:lstStyle/>
                    <a:p>
                      <a:r>
                        <a:rPr lang="en-US" dirty="0" smtClean="0"/>
                        <a:t>EPA</a:t>
                      </a:r>
                      <a:endParaRPr lang="en-US" dirty="0"/>
                    </a:p>
                  </a:txBody>
                  <a:tcPr/>
                </a:tc>
                <a:tc>
                  <a:txBody>
                    <a:bodyPr/>
                    <a:lstStyle/>
                    <a:p>
                      <a:r>
                        <a:rPr lang="en-US" dirty="0" smtClean="0"/>
                        <a:t>Cooperative</a:t>
                      </a:r>
                      <a:endParaRPr lang="en-US" dirty="0"/>
                    </a:p>
                  </a:txBody>
                  <a:tcPr/>
                </a:tc>
                <a:tc>
                  <a:txBody>
                    <a:bodyPr/>
                    <a:lstStyle/>
                    <a:p>
                      <a:r>
                        <a:rPr lang="en-US" dirty="0" smtClean="0"/>
                        <a:t>Seed Type</a:t>
                      </a:r>
                      <a:endParaRPr lang="en-US" dirty="0"/>
                    </a:p>
                  </a:txBody>
                  <a:tcPr/>
                </a:tc>
                <a:tc>
                  <a:txBody>
                    <a:bodyPr/>
                    <a:lstStyle/>
                    <a:p>
                      <a:r>
                        <a:rPr lang="en-US" dirty="0" smtClean="0"/>
                        <a:t># of Farmers</a:t>
                      </a:r>
                      <a:endParaRPr lang="en-US" dirty="0"/>
                    </a:p>
                  </a:txBody>
                  <a:tcPr/>
                </a:tc>
                <a:tc>
                  <a:txBody>
                    <a:bodyPr/>
                    <a:lstStyle/>
                    <a:p>
                      <a:r>
                        <a:rPr lang="en-US" dirty="0" smtClean="0"/>
                        <a:t>QTY </a:t>
                      </a:r>
                      <a:r>
                        <a:rPr lang="en-US" dirty="0" err="1" smtClean="0"/>
                        <a:t>Distrib</a:t>
                      </a:r>
                      <a:r>
                        <a:rPr lang="en-US" dirty="0" smtClean="0"/>
                        <a:t> (</a:t>
                      </a:r>
                      <a:r>
                        <a:rPr lang="en-US" dirty="0" err="1" smtClean="0"/>
                        <a:t>kgs</a:t>
                      </a:r>
                      <a:r>
                        <a:rPr lang="en-US" dirty="0" smtClean="0"/>
                        <a:t>)</a:t>
                      </a:r>
                      <a:endParaRPr lang="en-US" dirty="0"/>
                    </a:p>
                  </a:txBody>
                  <a:tcPr/>
                </a:tc>
                <a:tc>
                  <a:txBody>
                    <a:bodyPr/>
                    <a:lstStyle/>
                    <a:p>
                      <a:r>
                        <a:rPr lang="en-US" dirty="0" smtClean="0"/>
                        <a:t>QTY Repaid </a:t>
                      </a:r>
                      <a:endParaRPr lang="en-US" dirty="0"/>
                    </a:p>
                  </a:txBody>
                  <a:tcPr/>
                </a:tc>
                <a:tc>
                  <a:txBody>
                    <a:bodyPr/>
                    <a:lstStyle/>
                    <a:p>
                      <a:r>
                        <a:rPr lang="en-US" dirty="0" smtClean="0"/>
                        <a:t>% Repaid</a:t>
                      </a:r>
                      <a:endParaRPr lang="en-US" dirty="0"/>
                    </a:p>
                  </a:txBody>
                  <a:tcPr/>
                </a:tc>
              </a:tr>
              <a:tr h="228600">
                <a:tc>
                  <a:txBody>
                    <a:bodyPr/>
                    <a:lstStyle/>
                    <a:p>
                      <a:r>
                        <a:rPr lang="en-US" dirty="0" err="1" smtClean="0"/>
                        <a:t>Linthipe</a:t>
                      </a:r>
                      <a:endParaRPr lang="en-US" dirty="0"/>
                    </a:p>
                  </a:txBody>
                  <a:tcPr/>
                </a:tc>
                <a:tc>
                  <a:txBody>
                    <a:bodyPr/>
                    <a:lstStyle/>
                    <a:p>
                      <a:r>
                        <a:rPr lang="en-US" dirty="0" err="1" smtClean="0"/>
                        <a:t>Chitowo</a:t>
                      </a:r>
                      <a:endParaRPr lang="en-US" dirty="0"/>
                    </a:p>
                  </a:txBody>
                  <a:tcPr/>
                </a:tc>
                <a:tc>
                  <a:txBody>
                    <a:bodyPr/>
                    <a:lstStyle/>
                    <a:p>
                      <a:r>
                        <a:rPr lang="en-US" dirty="0" smtClean="0"/>
                        <a:t>Soya</a:t>
                      </a:r>
                      <a:endParaRPr lang="en-US" dirty="0"/>
                    </a:p>
                  </a:txBody>
                  <a:tcPr/>
                </a:tc>
                <a:tc>
                  <a:txBody>
                    <a:bodyPr/>
                    <a:lstStyle/>
                    <a:p>
                      <a:r>
                        <a:rPr lang="en-US" dirty="0" smtClean="0"/>
                        <a:t>1,474</a:t>
                      </a:r>
                      <a:endParaRPr lang="en-US" dirty="0"/>
                    </a:p>
                  </a:txBody>
                  <a:tcPr/>
                </a:tc>
                <a:tc>
                  <a:txBody>
                    <a:bodyPr/>
                    <a:lstStyle/>
                    <a:p>
                      <a:r>
                        <a:rPr lang="en-US" dirty="0" smtClean="0"/>
                        <a:t>14,740</a:t>
                      </a:r>
                      <a:endParaRPr lang="en-US" dirty="0"/>
                    </a:p>
                  </a:txBody>
                  <a:tcPr/>
                </a:tc>
                <a:tc>
                  <a:txBody>
                    <a:bodyPr/>
                    <a:lstStyle/>
                    <a:p>
                      <a:r>
                        <a:rPr lang="en-US" dirty="0" smtClean="0"/>
                        <a:t>29,500</a:t>
                      </a:r>
                      <a:endParaRPr lang="en-US" dirty="0"/>
                    </a:p>
                  </a:txBody>
                  <a:tcPr/>
                </a:tc>
                <a:tc>
                  <a:txBody>
                    <a:bodyPr/>
                    <a:lstStyle/>
                    <a:p>
                      <a:r>
                        <a:rPr lang="en-US" dirty="0" smtClean="0"/>
                        <a:t>100%</a:t>
                      </a:r>
                      <a:endParaRPr lang="en-US" dirty="0"/>
                    </a:p>
                  </a:txBody>
                  <a:tcPr/>
                </a:tc>
              </a:tr>
              <a:tr h="228600">
                <a:tc>
                  <a:txBody>
                    <a:bodyPr/>
                    <a:lstStyle/>
                    <a:p>
                      <a:r>
                        <a:rPr lang="en-US" dirty="0" err="1" smtClean="0"/>
                        <a:t>Chitsime</a:t>
                      </a:r>
                      <a:endParaRPr lang="en-US" dirty="0"/>
                    </a:p>
                  </a:txBody>
                  <a:tcPr/>
                </a:tc>
                <a:tc>
                  <a:txBody>
                    <a:bodyPr/>
                    <a:lstStyle/>
                    <a:p>
                      <a:r>
                        <a:rPr lang="en-US" dirty="0" err="1" smtClean="0"/>
                        <a:t>Nachichi</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Soya</a:t>
                      </a:r>
                      <a:endParaRPr lang="en-US" dirty="0"/>
                    </a:p>
                  </a:txBody>
                  <a:tcPr/>
                </a:tc>
                <a:tc>
                  <a:txBody>
                    <a:bodyPr/>
                    <a:lstStyle/>
                    <a:p>
                      <a:r>
                        <a:rPr lang="en-US" dirty="0" smtClean="0"/>
                        <a:t>351</a:t>
                      </a:r>
                      <a:endParaRPr lang="en-US" dirty="0"/>
                    </a:p>
                  </a:txBody>
                  <a:tcPr/>
                </a:tc>
                <a:tc>
                  <a:txBody>
                    <a:bodyPr/>
                    <a:lstStyle/>
                    <a:p>
                      <a:r>
                        <a:rPr lang="en-US" dirty="0" smtClean="0"/>
                        <a:t>5,000</a:t>
                      </a:r>
                      <a:endParaRPr lang="en-US" dirty="0"/>
                    </a:p>
                  </a:txBody>
                  <a:tcPr/>
                </a:tc>
                <a:tc>
                  <a:txBody>
                    <a:bodyPr/>
                    <a:lstStyle/>
                    <a:p>
                      <a:r>
                        <a:rPr lang="en-US" dirty="0" smtClean="0"/>
                        <a:t>10,000</a:t>
                      </a:r>
                      <a:endParaRPr lang="en-US" dirty="0"/>
                    </a:p>
                  </a:txBody>
                  <a:tcPr/>
                </a:tc>
                <a:tc>
                  <a:txBody>
                    <a:bodyPr/>
                    <a:lstStyle/>
                    <a:p>
                      <a:r>
                        <a:rPr lang="en-US" dirty="0" smtClean="0"/>
                        <a:t>100%</a:t>
                      </a:r>
                      <a:endParaRPr lang="en-US" dirty="0"/>
                    </a:p>
                  </a:txBody>
                  <a:tcPr/>
                </a:tc>
              </a:tr>
              <a:tr h="228600">
                <a:tc>
                  <a:txBody>
                    <a:bodyPr/>
                    <a:lstStyle/>
                    <a:p>
                      <a:r>
                        <a:rPr lang="en-US" dirty="0" err="1" smtClean="0"/>
                        <a:t>Chileka</a:t>
                      </a:r>
                      <a:endParaRPr lang="en-US" dirty="0"/>
                    </a:p>
                  </a:txBody>
                  <a:tcPr/>
                </a:tc>
                <a:tc>
                  <a:txBody>
                    <a:bodyPr/>
                    <a:lstStyle/>
                    <a:p>
                      <a:r>
                        <a:rPr lang="en-US" dirty="0" smtClean="0"/>
                        <a:t>Nyanja</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Soya</a:t>
                      </a:r>
                      <a:endParaRPr lang="en-US" dirty="0"/>
                    </a:p>
                  </a:txBody>
                  <a:tcPr/>
                </a:tc>
                <a:tc>
                  <a:txBody>
                    <a:bodyPr/>
                    <a:lstStyle/>
                    <a:p>
                      <a:r>
                        <a:rPr lang="en-US" dirty="0" smtClean="0"/>
                        <a:t>2,433</a:t>
                      </a:r>
                      <a:endParaRPr lang="en-US" dirty="0"/>
                    </a:p>
                  </a:txBody>
                  <a:tcPr/>
                </a:tc>
                <a:tc>
                  <a:txBody>
                    <a:bodyPr/>
                    <a:lstStyle/>
                    <a:p>
                      <a:r>
                        <a:rPr lang="en-US" dirty="0" smtClean="0"/>
                        <a:t>24,330</a:t>
                      </a:r>
                      <a:endParaRPr lang="en-US" dirty="0"/>
                    </a:p>
                  </a:txBody>
                  <a:tcPr/>
                </a:tc>
                <a:tc>
                  <a:txBody>
                    <a:bodyPr/>
                    <a:lstStyle/>
                    <a:p>
                      <a:r>
                        <a:rPr lang="en-US" dirty="0" smtClean="0"/>
                        <a:t>29,250</a:t>
                      </a:r>
                      <a:endParaRPr lang="en-US" dirty="0"/>
                    </a:p>
                  </a:txBody>
                  <a:tcPr/>
                </a:tc>
                <a:tc>
                  <a:txBody>
                    <a:bodyPr/>
                    <a:lstStyle/>
                    <a:p>
                      <a:r>
                        <a:rPr lang="en-US" dirty="0" smtClean="0"/>
                        <a:t>60%</a:t>
                      </a:r>
                      <a:endParaRPr lang="en-US" dirty="0"/>
                    </a:p>
                  </a:txBody>
                  <a:tcPr/>
                </a:tc>
              </a:tr>
              <a:tr h="228600">
                <a:tc>
                  <a:txBody>
                    <a:bodyPr/>
                    <a:lstStyle/>
                    <a:p>
                      <a:r>
                        <a:rPr lang="en-US" dirty="0" err="1" smtClean="0"/>
                        <a:t>Chiosya</a:t>
                      </a:r>
                      <a:endParaRPr lang="en-US" dirty="0"/>
                    </a:p>
                  </a:txBody>
                  <a:tcPr/>
                </a:tc>
                <a:tc>
                  <a:txBody>
                    <a:bodyPr/>
                    <a:lstStyle/>
                    <a:p>
                      <a:r>
                        <a:rPr lang="en-US" dirty="0" err="1" smtClean="0"/>
                        <a:t>Machichi</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Soya</a:t>
                      </a:r>
                      <a:endParaRPr lang="en-US" dirty="0"/>
                    </a:p>
                  </a:txBody>
                  <a:tcPr/>
                </a:tc>
                <a:tc>
                  <a:txBody>
                    <a:bodyPr/>
                    <a:lstStyle/>
                    <a:p>
                      <a:r>
                        <a:rPr lang="en-US" dirty="0" smtClean="0"/>
                        <a:t>950</a:t>
                      </a:r>
                      <a:endParaRPr lang="en-US" dirty="0"/>
                    </a:p>
                  </a:txBody>
                  <a:tcPr/>
                </a:tc>
                <a:tc>
                  <a:txBody>
                    <a:bodyPr/>
                    <a:lstStyle/>
                    <a:p>
                      <a:r>
                        <a:rPr lang="en-US" dirty="0" smtClean="0"/>
                        <a:t>9,500</a:t>
                      </a:r>
                      <a:endParaRPr lang="en-US" dirty="0"/>
                    </a:p>
                  </a:txBody>
                  <a:tcPr/>
                </a:tc>
                <a:tc>
                  <a:txBody>
                    <a:bodyPr/>
                    <a:lstStyle/>
                    <a:p>
                      <a:r>
                        <a:rPr lang="en-US" dirty="0" smtClean="0"/>
                        <a:t>14,750</a:t>
                      </a:r>
                      <a:endParaRPr lang="en-US" dirty="0"/>
                    </a:p>
                  </a:txBody>
                  <a:tcPr/>
                </a:tc>
                <a:tc>
                  <a:txBody>
                    <a:bodyPr/>
                    <a:lstStyle/>
                    <a:p>
                      <a:r>
                        <a:rPr lang="en-US" dirty="0" smtClean="0"/>
                        <a:t>78%</a:t>
                      </a:r>
                      <a:endParaRPr lang="en-US" dirty="0"/>
                    </a:p>
                  </a:txBody>
                  <a:tcPr/>
                </a:tc>
              </a:tr>
              <a:tr h="228600">
                <a:tc>
                  <a:txBody>
                    <a:bodyPr/>
                    <a:lstStyle/>
                    <a:p>
                      <a:r>
                        <a:rPr lang="en-US" dirty="0" err="1" smtClean="0"/>
                        <a:t>Mikundi</a:t>
                      </a:r>
                      <a:endParaRPr lang="en-US" dirty="0"/>
                    </a:p>
                  </a:txBody>
                  <a:tcPr/>
                </a:tc>
                <a:tc>
                  <a:txBody>
                    <a:bodyPr/>
                    <a:lstStyle/>
                    <a:p>
                      <a:r>
                        <a:rPr lang="en-US" dirty="0" err="1" smtClean="0"/>
                        <a:t>Mikundi</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Soya</a:t>
                      </a:r>
                    </a:p>
                  </a:txBody>
                  <a:tcPr/>
                </a:tc>
                <a:tc>
                  <a:txBody>
                    <a:bodyPr/>
                    <a:lstStyle/>
                    <a:p>
                      <a:r>
                        <a:rPr lang="en-US" dirty="0" smtClean="0"/>
                        <a:t>950</a:t>
                      </a:r>
                      <a:endParaRPr lang="en-US" dirty="0"/>
                    </a:p>
                  </a:txBody>
                  <a:tcPr/>
                </a:tc>
                <a:tc>
                  <a:txBody>
                    <a:bodyPr/>
                    <a:lstStyle/>
                    <a:p>
                      <a:r>
                        <a:rPr lang="en-US" dirty="0" smtClean="0"/>
                        <a:t>9,500</a:t>
                      </a:r>
                      <a:endParaRPr lang="en-US" dirty="0"/>
                    </a:p>
                  </a:txBody>
                  <a:tcPr/>
                </a:tc>
                <a:tc>
                  <a:txBody>
                    <a:bodyPr/>
                    <a:lstStyle/>
                    <a:p>
                      <a:r>
                        <a:rPr lang="en-US" dirty="0" smtClean="0"/>
                        <a:t>15,200</a:t>
                      </a:r>
                      <a:endParaRPr lang="en-US" dirty="0"/>
                    </a:p>
                  </a:txBody>
                  <a:tcPr/>
                </a:tc>
                <a:tc>
                  <a:txBody>
                    <a:bodyPr/>
                    <a:lstStyle/>
                    <a:p>
                      <a:r>
                        <a:rPr lang="en-US" dirty="0" smtClean="0"/>
                        <a:t>80%</a:t>
                      </a:r>
                      <a:endParaRPr lang="en-US" dirty="0"/>
                    </a:p>
                  </a:txBody>
                  <a:tcPr/>
                </a:tc>
              </a:tr>
              <a:tr h="228600">
                <a:tc>
                  <a:txBody>
                    <a:bodyPr/>
                    <a:lstStyle/>
                    <a:p>
                      <a:endParaRPr lang="en-US" b="1" dirty="0"/>
                    </a:p>
                  </a:txBody>
                  <a:tcPr/>
                </a:tc>
                <a:tc>
                  <a:txBody>
                    <a:bodyPr/>
                    <a:lstStyle/>
                    <a:p>
                      <a:r>
                        <a:rPr lang="en-US" b="1" dirty="0" smtClean="0"/>
                        <a:t>Total</a:t>
                      </a:r>
                      <a:endParaRPr lang="en-US" b="1" dirty="0"/>
                    </a:p>
                  </a:txBody>
                  <a:tcPr/>
                </a:tc>
                <a:tc>
                  <a:txBody>
                    <a:bodyPr/>
                    <a:lstStyle/>
                    <a:p>
                      <a:endParaRPr lang="en-US" b="1" dirty="0"/>
                    </a:p>
                  </a:txBody>
                  <a:tcPr/>
                </a:tc>
                <a:tc>
                  <a:txBody>
                    <a:bodyPr/>
                    <a:lstStyle/>
                    <a:p>
                      <a:r>
                        <a:rPr lang="en-US" b="1" dirty="0" smtClean="0"/>
                        <a:t>6,158</a:t>
                      </a:r>
                      <a:endParaRPr lang="en-US" b="1" dirty="0"/>
                    </a:p>
                  </a:txBody>
                  <a:tcPr/>
                </a:tc>
                <a:tc>
                  <a:txBody>
                    <a:bodyPr/>
                    <a:lstStyle/>
                    <a:p>
                      <a:r>
                        <a:rPr lang="en-US" b="1" dirty="0" smtClean="0"/>
                        <a:t>63,070</a:t>
                      </a:r>
                      <a:endParaRPr lang="en-US" b="1" dirty="0"/>
                    </a:p>
                  </a:txBody>
                  <a:tcPr/>
                </a:tc>
                <a:tc>
                  <a:txBody>
                    <a:bodyPr/>
                    <a:lstStyle/>
                    <a:p>
                      <a:r>
                        <a:rPr lang="en-US" b="1" dirty="0" smtClean="0"/>
                        <a:t>95,050</a:t>
                      </a:r>
                      <a:endParaRPr lang="en-US" b="1" dirty="0"/>
                    </a:p>
                  </a:txBody>
                  <a:tcPr/>
                </a:tc>
                <a:tc>
                  <a:txBody>
                    <a:bodyPr/>
                    <a:lstStyle/>
                    <a:p>
                      <a:r>
                        <a:rPr lang="en-US" b="1" dirty="0" smtClean="0"/>
                        <a:t>83.6%</a:t>
                      </a:r>
                      <a:endParaRPr lang="en-US" b="1" dirty="0"/>
                    </a:p>
                  </a:txBody>
                  <a:tcPr/>
                </a:tc>
              </a:tr>
            </a:tbl>
          </a:graphicData>
        </a:graphic>
      </p:graphicFrame>
      <p:pic>
        <p:nvPicPr>
          <p:cNvPr id="8" name="Picture 2" descr="C:\Users\jkumwenda\Documents\WORK - ACE\11. RAB\FtF Logo.gif"/>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2147342000">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PRODUCE QUALITY, POST HARVEST AND STORAGE MGT</a:t>
            </a:r>
            <a:r>
              <a:rPr lang="en-US" sz="3200" b="1" dirty="0" smtClean="0"/>
              <a:t> </a:t>
            </a:r>
            <a:endParaRPr lang="en-US" sz="3200" dirty="0"/>
          </a:p>
        </p:txBody>
      </p:sp>
      <p:sp>
        <p:nvSpPr>
          <p:cNvPr id="3" name="Content Placeholder 2"/>
          <p:cNvSpPr>
            <a:spLocks noGrp="1"/>
          </p:cNvSpPr>
          <p:nvPr>
            <p:ph idx="1"/>
          </p:nvPr>
        </p:nvSpPr>
        <p:spPr>
          <a:xfrm>
            <a:off x="0" y="1600200"/>
            <a:ext cx="8686800" cy="5105400"/>
          </a:xfrm>
        </p:spPr>
        <p:txBody>
          <a:bodyPr>
            <a:noAutofit/>
          </a:bodyPr>
          <a:lstStyle/>
          <a:p>
            <a:pPr>
              <a:buNone/>
            </a:pPr>
            <a:r>
              <a:rPr lang="en-US" sz="2400" dirty="0" smtClean="0"/>
              <a:t>Post-harvest losses occur between harvest and the moment of human consumption. They include </a:t>
            </a:r>
            <a:r>
              <a:rPr lang="en-US" sz="2400" dirty="0" smtClean="0">
                <a:solidFill>
                  <a:srgbClr val="7030A0"/>
                </a:solidFill>
              </a:rPr>
              <a:t>on-farm losses</a:t>
            </a:r>
            <a:r>
              <a:rPr lang="en-US" sz="2400" dirty="0" smtClean="0"/>
              <a:t>, losses during threshing, winnowing, and drying, as well as losses along the chain during transportation, storage, and processing. </a:t>
            </a:r>
          </a:p>
          <a:p>
            <a:pPr>
              <a:buNone/>
            </a:pPr>
            <a:r>
              <a:rPr lang="en-US" sz="2400" dirty="0" smtClean="0"/>
              <a:t>In Malawi major post harvest losses occur on-farm, during storage when the grain is being stored for auto-consumption or while the farmer awaits a selling opportunity or a rise in prices. </a:t>
            </a:r>
          </a:p>
          <a:p>
            <a:pPr>
              <a:buNone/>
            </a:pPr>
            <a:r>
              <a:rPr lang="en-US" sz="2400" dirty="0" smtClean="0"/>
              <a:t>FUM organized training in Post Harvest Management to ensure reduction of post harvest losses and produce quality. </a:t>
            </a:r>
          </a:p>
          <a:p>
            <a:pPr>
              <a:buNone/>
            </a:pPr>
            <a:r>
              <a:rPr lang="en-US" sz="2400" dirty="0" smtClean="0"/>
              <a:t>The trainings centered on </a:t>
            </a:r>
            <a:r>
              <a:rPr lang="en-US" sz="2400" dirty="0" smtClean="0">
                <a:solidFill>
                  <a:srgbClr val="00B050"/>
                </a:solidFill>
              </a:rPr>
              <a:t>warehousing</a:t>
            </a:r>
            <a:r>
              <a:rPr lang="en-US" sz="2400" dirty="0" smtClean="0"/>
              <a:t>, </a:t>
            </a:r>
            <a:r>
              <a:rPr lang="en-US" sz="2400" dirty="0" smtClean="0">
                <a:solidFill>
                  <a:schemeClr val="accent6">
                    <a:lumMod val="50000"/>
                  </a:schemeClr>
                </a:solidFill>
              </a:rPr>
              <a:t>stacking</a:t>
            </a:r>
            <a:r>
              <a:rPr lang="en-US" sz="2400" dirty="0" smtClean="0"/>
              <a:t> and </a:t>
            </a:r>
            <a:r>
              <a:rPr lang="en-US" sz="2400" dirty="0" smtClean="0">
                <a:solidFill>
                  <a:schemeClr val="tx2">
                    <a:lumMod val="75000"/>
                  </a:schemeClr>
                </a:solidFill>
              </a:rPr>
              <a:t>handling </a:t>
            </a:r>
            <a:endParaRPr lang="en-US" sz="2400" dirty="0">
              <a:solidFill>
                <a:schemeClr val="tx2">
                  <a:lumMod val="75000"/>
                </a:schemeClr>
              </a:solidFill>
            </a:endParaRPr>
          </a:p>
        </p:txBody>
      </p:sp>
      <p:pic>
        <p:nvPicPr>
          <p:cNvPr id="8"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9"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76200" y="6146165"/>
            <a:ext cx="1905000" cy="711835"/>
          </a:xfrm>
          <a:prstGeom prst="rect">
            <a:avLst/>
          </a:prstGeom>
          <a:noFill/>
          <a:ln>
            <a:noFill/>
          </a:ln>
          <a:extLst>
            <a:ext uri="{53640926-AAD7-44D8-BBD7-CCE9431645EC}">
              <a14:shadowObscured xmlns:a14="http://schemas.microsoft.com/office/drawing/2010/main" xmlns=""/>
            </a:ext>
          </a:extLst>
        </p:spPr>
      </p:pic>
      <p:pic>
        <p:nvPicPr>
          <p:cNvPr id="11" name="Picture 10" descr="IITA_logo_-_standard_-_regular"/>
          <p:cNvPicPr/>
          <p:nvPr/>
        </p:nvPicPr>
        <p:blipFill>
          <a:blip r:embed="rId5" cstate="print"/>
          <a:srcRect/>
          <a:stretch>
            <a:fillRect/>
          </a:stretch>
        </p:blipFill>
        <p:spPr bwMode="auto">
          <a:xfrm>
            <a:off x="4395220" y="6096000"/>
            <a:ext cx="1014980" cy="685800"/>
          </a:xfrm>
          <a:prstGeom prst="rect">
            <a:avLst/>
          </a:prstGeom>
          <a:noFill/>
          <a:ln w="9525">
            <a:noFill/>
            <a:miter lim="800000"/>
            <a:headEnd/>
            <a:tailEnd/>
          </a:ln>
        </p:spPr>
      </p:pic>
    </p:spTree>
  </p:cSld>
  <p:clrMapOvr>
    <a:masterClrMapping/>
  </p:clrMapOvr>
  <p:transition spd="slow" advTm="2147342000">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OBJECTIVES</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t>The main </a:t>
            </a:r>
            <a:r>
              <a:rPr lang="en-US" b="1" dirty="0" smtClean="0"/>
              <a:t>objective </a:t>
            </a:r>
            <a:r>
              <a:rPr lang="en-US" dirty="0" smtClean="0"/>
              <a:t>of BA is inclusive agriculture sector growth that will contribute to improved household incomes.</a:t>
            </a:r>
          </a:p>
          <a:p>
            <a:pPr marL="0" indent="0" algn="just">
              <a:buNone/>
            </a:pPr>
            <a:r>
              <a:rPr lang="en-US" dirty="0" smtClean="0"/>
              <a:t>This</a:t>
            </a:r>
            <a:r>
              <a:rPr lang="en-US" b="1" dirty="0" smtClean="0"/>
              <a:t> </a:t>
            </a:r>
            <a:r>
              <a:rPr lang="en-US" dirty="0" smtClean="0"/>
              <a:t>will be achieved through two </a:t>
            </a:r>
            <a:r>
              <a:rPr lang="en-US" b="1" dirty="0" smtClean="0"/>
              <a:t>Intermediate results: </a:t>
            </a:r>
          </a:p>
          <a:p>
            <a:pPr algn="just"/>
            <a:r>
              <a:rPr lang="en-US" dirty="0" smtClean="0">
                <a:solidFill>
                  <a:srgbClr val="FF0000"/>
                </a:solidFill>
              </a:rPr>
              <a:t>Improved agricultural productivity</a:t>
            </a:r>
            <a:r>
              <a:rPr lang="en-US" dirty="0" smtClean="0"/>
              <a:t>; and </a:t>
            </a:r>
          </a:p>
          <a:p>
            <a:pPr algn="just"/>
            <a:r>
              <a:rPr lang="en-US" dirty="0" smtClean="0">
                <a:solidFill>
                  <a:srgbClr val="0070C0"/>
                </a:solidFill>
              </a:rPr>
              <a:t>Expanded markets and trade</a:t>
            </a:r>
            <a:r>
              <a:rPr lang="en-US" dirty="0" smtClean="0"/>
              <a:t>.</a:t>
            </a:r>
          </a:p>
          <a:p>
            <a:endParaRPr lang="en-US" dirty="0"/>
          </a:p>
        </p:txBody>
      </p:sp>
      <p:pic>
        <p:nvPicPr>
          <p:cNvPr id="5" name="Picture 4" descr="IITA_logo_-_standard_-_regular"/>
          <p:cNvPicPr/>
          <p:nvPr/>
        </p:nvPicPr>
        <p:blipFill>
          <a:blip r:embed="rId2" cstate="print"/>
          <a:srcRect/>
          <a:stretch>
            <a:fillRect/>
          </a:stretch>
        </p:blipFill>
        <p:spPr bwMode="auto">
          <a:xfrm>
            <a:off x="3657600" y="5870986"/>
            <a:ext cx="810762" cy="529814"/>
          </a:xfrm>
          <a:prstGeom prst="rect">
            <a:avLst/>
          </a:prstGeom>
          <a:noFill/>
          <a:ln w="9525">
            <a:noFill/>
            <a:miter lim="800000"/>
            <a:headEnd/>
            <a:tailEnd/>
          </a:ln>
        </p:spPr>
      </p:pic>
      <p:pic>
        <p:nvPicPr>
          <p:cNvPr id="6" name="Picture 5" descr="Description: Standard_USAID_Identity_CMYK"/>
          <p:cNvPicPr/>
          <p:nvPr/>
        </p:nvPicPr>
        <p:blipFill rotWithShape="1">
          <a:blip r:embed="rId3" cstate="print">
            <a:extLst>
              <a:ext uri="{28A0092B-C50C-407E-A947-70E740481C1C}">
                <a14:useLocalDpi xmlns:a14="http://schemas.microsoft.com/office/drawing/2010/main" xmlns="" val="0"/>
              </a:ext>
            </a:extLst>
          </a:blip>
          <a:srcRect r="45075"/>
          <a:stretch/>
        </p:blipFill>
        <p:spPr bwMode="auto">
          <a:xfrm>
            <a:off x="76200" y="5943601"/>
            <a:ext cx="1752600" cy="609600"/>
          </a:xfrm>
          <a:prstGeom prst="rect">
            <a:avLst/>
          </a:prstGeom>
          <a:noFill/>
          <a:ln>
            <a:noFill/>
          </a:ln>
          <a:extLst>
            <a:ext uri="{53640926-AAD7-44D8-BBD7-CCE9431645EC}">
              <a14:shadowObscured xmlns:a14="http://schemas.microsoft.com/office/drawing/2010/main" xmlns=""/>
            </a:ext>
          </a:extLst>
        </p:spPr>
      </p:pic>
      <p:pic>
        <p:nvPicPr>
          <p:cNvPr id="8"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9" name="Picture 8" descr="C:\Users\rbinga\Documents\Documents\Binga\Bridging Program\Pics Martin Visit\DSC_0044.JPG"/>
          <p:cNvPicPr/>
          <p:nvPr/>
        </p:nvPicPr>
        <p:blipFill>
          <a:blip r:embed="rId5" cstate="print"/>
          <a:srcRect/>
          <a:stretch>
            <a:fillRect/>
          </a:stretch>
        </p:blipFill>
        <p:spPr bwMode="auto">
          <a:xfrm>
            <a:off x="1676400" y="5638800"/>
            <a:ext cx="1981201" cy="1143000"/>
          </a:xfrm>
          <a:prstGeom prst="rect">
            <a:avLst/>
          </a:prstGeom>
          <a:ln>
            <a:noFill/>
          </a:ln>
          <a:effectLst>
            <a:softEdge rad="112500"/>
          </a:effectLst>
        </p:spPr>
      </p:pic>
      <p:pic>
        <p:nvPicPr>
          <p:cNvPr id="10" name="Picture 9" descr="C:\Users\rbinga\Documents\Documents\Binga\Bridging Program\Pics Martin Visit\DSC_0083.JPG"/>
          <p:cNvPicPr/>
          <p:nvPr/>
        </p:nvPicPr>
        <p:blipFill>
          <a:blip r:embed="rId6" cstate="print"/>
          <a:srcRect/>
          <a:stretch>
            <a:fillRect/>
          </a:stretch>
        </p:blipFill>
        <p:spPr bwMode="auto">
          <a:xfrm>
            <a:off x="4572000" y="5391931"/>
            <a:ext cx="2743200" cy="1466069"/>
          </a:xfrm>
          <a:prstGeom prst="ellipse">
            <a:avLst/>
          </a:prstGeom>
          <a:ln>
            <a:noFill/>
          </a:ln>
          <a:effectLst>
            <a:softEdge rad="112500"/>
          </a:effectLst>
        </p:spPr>
      </p:pic>
    </p:spTree>
  </p:cSld>
  <p:clrMapOvr>
    <a:masterClrMapping/>
  </p:clrMapOvr>
  <p:transition spd="slow">
    <p:comb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PRODUCE QUALITY and POST HARVEST AND STORAGE MGT  </a:t>
            </a:r>
            <a:endParaRPr lang="en-US" sz="2800" dirty="0"/>
          </a:p>
        </p:txBody>
      </p:sp>
      <p:sp>
        <p:nvSpPr>
          <p:cNvPr id="3" name="Content Placeholder 2"/>
          <p:cNvSpPr>
            <a:spLocks noGrp="1"/>
          </p:cNvSpPr>
          <p:nvPr>
            <p:ph idx="1"/>
          </p:nvPr>
        </p:nvSpPr>
        <p:spPr>
          <a:xfrm>
            <a:off x="0" y="1600200"/>
            <a:ext cx="8686800" cy="5105400"/>
          </a:xfrm>
        </p:spPr>
        <p:txBody>
          <a:bodyPr>
            <a:noAutofit/>
          </a:bodyPr>
          <a:lstStyle/>
          <a:p>
            <a:pPr>
              <a:buNone/>
            </a:pPr>
            <a:r>
              <a:rPr lang="en-US" sz="2800" dirty="0" smtClean="0">
                <a:solidFill>
                  <a:srgbClr val="00B050"/>
                </a:solidFill>
              </a:rPr>
              <a:t>Storage/Warehousing: </a:t>
            </a:r>
            <a:r>
              <a:rPr lang="en-US" sz="2800" dirty="0" smtClean="0"/>
              <a:t>Farmers were encouraged to keep their soy in a clean and well ventilated warehouse free from leakages. </a:t>
            </a:r>
          </a:p>
          <a:p>
            <a:pPr>
              <a:buNone/>
            </a:pPr>
            <a:r>
              <a:rPr lang="en-US" sz="2800" dirty="0" smtClean="0">
                <a:solidFill>
                  <a:schemeClr val="tx2">
                    <a:lumMod val="60000"/>
                    <a:lumOff val="40000"/>
                  </a:schemeClr>
                </a:solidFill>
              </a:rPr>
              <a:t>Stacking: </a:t>
            </a:r>
            <a:r>
              <a:rPr lang="en-US" sz="2800" dirty="0" smtClean="0"/>
              <a:t>Farmers were advised to stack commodities on either pallets or </a:t>
            </a:r>
            <a:r>
              <a:rPr lang="en-US" sz="2800" dirty="0" err="1" smtClean="0"/>
              <a:t>dannage</a:t>
            </a:r>
            <a:r>
              <a:rPr lang="en-US" sz="2800" dirty="0" smtClean="0"/>
              <a:t> poles 1 meter away from the walls for air circulation to avoid </a:t>
            </a:r>
            <a:r>
              <a:rPr lang="en-US" sz="2800" dirty="0" err="1" smtClean="0"/>
              <a:t>afflatoxin</a:t>
            </a:r>
            <a:r>
              <a:rPr lang="en-US" sz="2800" dirty="0" smtClean="0"/>
              <a:t>, rodents and  ease of counting</a:t>
            </a:r>
          </a:p>
          <a:p>
            <a:pPr>
              <a:buNone/>
            </a:pPr>
            <a:r>
              <a:rPr lang="en-US" sz="2800" dirty="0" smtClean="0">
                <a:solidFill>
                  <a:srgbClr val="FF0000"/>
                </a:solidFill>
              </a:rPr>
              <a:t>Handling: </a:t>
            </a:r>
            <a:r>
              <a:rPr lang="en-US" sz="2800" dirty="0" smtClean="0"/>
              <a:t>Farmers were also drilled on sorting and grading and were encouraged to dry their soybean on tarps or burlap bags to ensure free from musty, and other undesired odour and package it in clean bags.</a:t>
            </a:r>
          </a:p>
          <a:p>
            <a:pPr>
              <a:buNone/>
            </a:pPr>
            <a:r>
              <a:rPr lang="en-US" sz="2800" dirty="0" smtClean="0"/>
              <a:t> </a:t>
            </a:r>
            <a:endParaRPr lang="en-US" sz="2800" dirty="0"/>
          </a:p>
        </p:txBody>
      </p:sp>
      <p:pic>
        <p:nvPicPr>
          <p:cNvPr id="8"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5"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76200" y="6146165"/>
            <a:ext cx="1905000" cy="711835"/>
          </a:xfrm>
          <a:prstGeom prst="rect">
            <a:avLst/>
          </a:prstGeom>
          <a:noFill/>
          <a:ln>
            <a:noFill/>
          </a:ln>
          <a:extLst>
            <a:ext uri="{53640926-AAD7-44D8-BBD7-CCE9431645EC}">
              <a14:shadowObscured xmlns:a14="http://schemas.microsoft.com/office/drawing/2010/main" xmlns=""/>
            </a:ext>
          </a:extLst>
        </p:spPr>
      </p:pic>
      <p:pic>
        <p:nvPicPr>
          <p:cNvPr id="7" name="Picture 6" descr="IITA_logo_-_standard_-_regular"/>
          <p:cNvPicPr/>
          <p:nvPr/>
        </p:nvPicPr>
        <p:blipFill>
          <a:blip r:embed="rId5" cstate="print"/>
          <a:srcRect/>
          <a:stretch>
            <a:fillRect/>
          </a:stretch>
        </p:blipFill>
        <p:spPr bwMode="auto">
          <a:xfrm>
            <a:off x="4395220" y="6324600"/>
            <a:ext cx="786380" cy="457200"/>
          </a:xfrm>
          <a:prstGeom prst="rect">
            <a:avLst/>
          </a:prstGeom>
          <a:noFill/>
          <a:ln w="9525">
            <a:noFill/>
            <a:miter lim="800000"/>
            <a:headEnd/>
            <a:tailEnd/>
          </a:ln>
        </p:spPr>
      </p:pic>
    </p:spTree>
  </p:cSld>
  <p:clrMapOvr>
    <a:masterClrMapping/>
  </p:clrMapOvr>
  <p:transition spd="slow" advTm="2147342000">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COMMODITY AGGREGATION AND COLLECTIVE MARKETING </a:t>
            </a:r>
            <a:endParaRPr lang="en-US" sz="2800" dirty="0"/>
          </a:p>
        </p:txBody>
      </p:sp>
      <p:sp>
        <p:nvSpPr>
          <p:cNvPr id="3" name="Content Placeholder 2"/>
          <p:cNvSpPr>
            <a:spLocks noGrp="1"/>
          </p:cNvSpPr>
          <p:nvPr>
            <p:ph idx="1"/>
          </p:nvPr>
        </p:nvSpPr>
        <p:spPr>
          <a:xfrm>
            <a:off x="228600" y="1295400"/>
            <a:ext cx="8458200" cy="4830763"/>
          </a:xfrm>
        </p:spPr>
        <p:txBody>
          <a:bodyPr>
            <a:normAutofit/>
          </a:bodyPr>
          <a:lstStyle/>
          <a:p>
            <a:pPr>
              <a:buNone/>
            </a:pPr>
            <a:r>
              <a:rPr lang="en-US" sz="2800" dirty="0" smtClean="0"/>
              <a:t>Collective marketing remains the most effective market solution for the small holder farmers.</a:t>
            </a:r>
          </a:p>
          <a:p>
            <a:pPr>
              <a:buNone/>
            </a:pPr>
            <a:r>
              <a:rPr lang="en-US" sz="2800" dirty="0" smtClean="0"/>
              <a:t>However collective marketing cannot take place without the farmers aggregating their commodities. </a:t>
            </a:r>
          </a:p>
          <a:p>
            <a:pPr>
              <a:buNone/>
            </a:pPr>
            <a:r>
              <a:rPr lang="en-US" sz="2800" dirty="0" smtClean="0"/>
              <a:t>FUM joined hands with FO leaders to conduct sensitization campaigns encouraging farmers to aggregate their commodities and sell in bulk.</a:t>
            </a:r>
          </a:p>
          <a:p>
            <a:pPr>
              <a:buNone/>
            </a:pPr>
            <a:r>
              <a:rPr lang="en-US" sz="2800" dirty="0" smtClean="0"/>
              <a:t>Farmers who aggregated, saw the benefits of collective marketing having sold their commodity (soya) at better prices than those who opted to sell individually.</a:t>
            </a:r>
          </a:p>
          <a:p>
            <a:pPr>
              <a:buNone/>
            </a:pPr>
            <a:endParaRPr lang="en-US" dirty="0" smtClean="0"/>
          </a:p>
          <a:p>
            <a:pPr>
              <a:buNone/>
            </a:pPr>
            <a:endParaRPr lang="en-US" dirty="0"/>
          </a:p>
        </p:txBody>
      </p:sp>
      <p:pic>
        <p:nvPicPr>
          <p:cNvPr id="6"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7" name="Picture 6" descr="IITA_logo_-_standard_-_regular"/>
          <p:cNvPicPr/>
          <p:nvPr/>
        </p:nvPicPr>
        <p:blipFill>
          <a:blip r:embed="rId3" cstate="print"/>
          <a:srcRect/>
          <a:stretch>
            <a:fillRect/>
          </a:stretch>
        </p:blipFill>
        <p:spPr bwMode="auto">
          <a:xfrm>
            <a:off x="4166619" y="6175786"/>
            <a:ext cx="810762" cy="529814"/>
          </a:xfrm>
          <a:prstGeom prst="rect">
            <a:avLst/>
          </a:prstGeom>
          <a:noFill/>
          <a:ln w="9525">
            <a:noFill/>
            <a:miter lim="800000"/>
            <a:headEnd/>
            <a:tailEnd/>
          </a:ln>
        </p:spPr>
      </p:pic>
      <p:pic>
        <p:nvPicPr>
          <p:cNvPr id="8" name="Picture 7"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304800" y="6248400"/>
            <a:ext cx="1828800" cy="533400"/>
          </a:xfrm>
          <a:prstGeom prst="rect">
            <a:avLst/>
          </a:prstGeom>
          <a:noFill/>
          <a:ln>
            <a:noFill/>
          </a:ln>
          <a:extLst>
            <a:ext uri="{53640926-AAD7-44D8-BBD7-CCE9431645EC}">
              <a14:shadowObscured xmlns:a14="http://schemas.microsoft.com/office/drawing/2010/main" xmlns=""/>
            </a:ext>
          </a:extLst>
        </p:spPr>
      </p:pic>
      <p:pic>
        <p:nvPicPr>
          <p:cNvPr id="9" name="Picture 2" descr="C:\Users\jkumwenda\Documents\WORK - ACE\11. RAB\FtF Logo.gif"/>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2147342000">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sz="3100" b="1" dirty="0" smtClean="0"/>
              <a:t>AGGREGATION AND COLLECTIVE MARKETING Cont..</a:t>
            </a:r>
            <a:endParaRPr lang="en-US" sz="3100" dirty="0"/>
          </a:p>
        </p:txBody>
      </p:sp>
      <p:sp>
        <p:nvSpPr>
          <p:cNvPr id="3" name="Content Placeholder 2"/>
          <p:cNvSpPr>
            <a:spLocks noGrp="1"/>
          </p:cNvSpPr>
          <p:nvPr>
            <p:ph idx="1"/>
          </p:nvPr>
        </p:nvSpPr>
        <p:spPr/>
        <p:txBody>
          <a:bodyPr>
            <a:normAutofit fontScale="92500" lnSpcReduction="20000"/>
          </a:bodyPr>
          <a:lstStyle/>
          <a:p>
            <a:pPr>
              <a:buNone/>
            </a:pPr>
            <a:r>
              <a:rPr lang="en-US" sz="2800" dirty="0" smtClean="0"/>
              <a:t> </a:t>
            </a:r>
            <a:r>
              <a:rPr lang="en-US" sz="3000" dirty="0" smtClean="0"/>
              <a:t>FOs that aggregated and sold collectively are Nyanja, </a:t>
            </a:r>
            <a:r>
              <a:rPr lang="en-US" sz="3000" dirty="0" err="1" smtClean="0"/>
              <a:t>Chitowo</a:t>
            </a:r>
            <a:r>
              <a:rPr lang="en-US" sz="3000" dirty="0" smtClean="0"/>
              <a:t>, </a:t>
            </a:r>
            <a:r>
              <a:rPr lang="en-US" sz="3000" dirty="0" err="1" smtClean="0"/>
              <a:t>Machichi</a:t>
            </a:r>
            <a:r>
              <a:rPr lang="en-US" sz="3000" dirty="0" smtClean="0"/>
              <a:t> and </a:t>
            </a:r>
            <a:r>
              <a:rPr lang="en-US" sz="3000" dirty="0" err="1" smtClean="0"/>
              <a:t>Mikundi</a:t>
            </a:r>
            <a:r>
              <a:rPr lang="en-US" sz="3000" dirty="0" smtClean="0"/>
              <a:t>  Cooperatives. </a:t>
            </a:r>
            <a:r>
              <a:rPr lang="en-US" sz="3000" dirty="0" err="1" smtClean="0"/>
              <a:t>ie</a:t>
            </a:r>
            <a:r>
              <a:rPr lang="en-US" sz="3000" dirty="0" smtClean="0"/>
              <a:t>-Nyanja cooperative aggregated a total of </a:t>
            </a:r>
            <a:r>
              <a:rPr lang="en-US" sz="3000" b="1" dirty="0" smtClean="0"/>
              <a:t>24.25</a:t>
            </a:r>
            <a:r>
              <a:rPr lang="en-US" sz="3000" dirty="0" smtClean="0"/>
              <a:t> metric tons of soybean which they sold to Goods for Good Organization.</a:t>
            </a:r>
          </a:p>
          <a:p>
            <a:pPr>
              <a:buNone/>
            </a:pPr>
            <a:r>
              <a:rPr lang="en-US" sz="3000" dirty="0" smtClean="0"/>
              <a:t>Goods for Good bought the commodity at </a:t>
            </a:r>
            <a:r>
              <a:rPr lang="en-US" sz="3000" dirty="0" smtClean="0">
                <a:solidFill>
                  <a:srgbClr val="0070C0"/>
                </a:solidFill>
              </a:rPr>
              <a:t>MK200/kg</a:t>
            </a:r>
            <a:r>
              <a:rPr lang="en-US" sz="3000" dirty="0" smtClean="0"/>
              <a:t> when the market price was </a:t>
            </a:r>
            <a:r>
              <a:rPr lang="en-US" sz="3000" dirty="0" smtClean="0">
                <a:solidFill>
                  <a:srgbClr val="0070C0"/>
                </a:solidFill>
              </a:rPr>
              <a:t>MK150/kg</a:t>
            </a:r>
            <a:r>
              <a:rPr lang="en-US" sz="3000" dirty="0" smtClean="0"/>
              <a:t>. </a:t>
            </a:r>
          </a:p>
          <a:p>
            <a:pPr>
              <a:buNone/>
            </a:pPr>
            <a:r>
              <a:rPr lang="en-US" sz="3000" dirty="0" smtClean="0"/>
              <a:t>The cooperative made </a:t>
            </a:r>
            <a:r>
              <a:rPr lang="en-US" sz="3000" b="1" dirty="0" smtClean="0">
                <a:solidFill>
                  <a:srgbClr val="FF0000"/>
                </a:solidFill>
              </a:rPr>
              <a:t>MK4,850,000</a:t>
            </a:r>
            <a:r>
              <a:rPr lang="en-US" sz="3000" dirty="0" smtClean="0"/>
              <a:t> instead of </a:t>
            </a:r>
            <a:r>
              <a:rPr lang="en-US" sz="3000" b="1" dirty="0" smtClean="0">
                <a:solidFill>
                  <a:schemeClr val="accent6">
                    <a:lumMod val="75000"/>
                  </a:schemeClr>
                </a:solidFill>
              </a:rPr>
              <a:t>MK3,637,500</a:t>
            </a:r>
            <a:r>
              <a:rPr lang="en-US" sz="3000" dirty="0" smtClean="0"/>
              <a:t> had they sold the same quantity individually, meaning they realized </a:t>
            </a:r>
            <a:r>
              <a:rPr lang="en-US" sz="3000" b="1" dirty="0" smtClean="0">
                <a:solidFill>
                  <a:srgbClr val="00B050"/>
                </a:solidFill>
              </a:rPr>
              <a:t>MK1,212,500</a:t>
            </a:r>
            <a:r>
              <a:rPr lang="en-US" sz="3000" dirty="0" smtClean="0"/>
              <a:t> more for selling collectively.</a:t>
            </a:r>
          </a:p>
          <a:p>
            <a:pPr>
              <a:buNone/>
            </a:pPr>
            <a:r>
              <a:rPr lang="en-US" sz="3000" dirty="0" smtClean="0"/>
              <a:t> </a:t>
            </a:r>
          </a:p>
          <a:p>
            <a:pPr>
              <a:buNone/>
            </a:pPr>
            <a:endParaRPr lang="en-US" dirty="0"/>
          </a:p>
        </p:txBody>
      </p:sp>
      <p:pic>
        <p:nvPicPr>
          <p:cNvPr id="5"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6" name="Picture 5" descr="IITA_logo_-_standard_-_regular"/>
          <p:cNvPicPr/>
          <p:nvPr/>
        </p:nvPicPr>
        <p:blipFill>
          <a:blip r:embed="rId3" cstate="print"/>
          <a:srcRect/>
          <a:stretch>
            <a:fillRect/>
          </a:stretch>
        </p:blipFill>
        <p:spPr bwMode="auto">
          <a:xfrm>
            <a:off x="4191001" y="6400800"/>
            <a:ext cx="786380" cy="457200"/>
          </a:xfrm>
          <a:prstGeom prst="rect">
            <a:avLst/>
          </a:prstGeom>
          <a:noFill/>
          <a:ln w="9525">
            <a:noFill/>
            <a:miter lim="800000"/>
            <a:headEnd/>
            <a:tailEnd/>
          </a:ln>
        </p:spPr>
      </p:pic>
      <p:pic>
        <p:nvPicPr>
          <p:cNvPr id="7" name="Picture 2" descr="C:\Users\jkumwenda\Documents\WORK - ACE\11. RAB\FtF Logo.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2147342000">
    <p:blinds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AGGREGATION AND COLLECTIVE MARKETING Cont.. </a:t>
            </a:r>
            <a:endParaRPr lang="en-US" sz="2800" dirty="0"/>
          </a:p>
        </p:txBody>
      </p:sp>
      <p:sp>
        <p:nvSpPr>
          <p:cNvPr id="5" name="Content Placeholder 4"/>
          <p:cNvSpPr>
            <a:spLocks noGrp="1"/>
          </p:cNvSpPr>
          <p:nvPr>
            <p:ph idx="1"/>
          </p:nvPr>
        </p:nvSpPr>
        <p:spPr/>
        <p:txBody>
          <a:bodyPr/>
          <a:lstStyle/>
          <a:p>
            <a:pPr>
              <a:buNone/>
            </a:pPr>
            <a:r>
              <a:rPr lang="en-US" sz="2400" i="1" dirty="0" smtClean="0">
                <a:solidFill>
                  <a:schemeClr val="tx1">
                    <a:lumMod val="85000"/>
                    <a:lumOff val="15000"/>
                  </a:schemeClr>
                </a:solidFill>
              </a:rPr>
              <a:t>Aggregation and Collective Marketing in Picture-Nyanja Coop</a:t>
            </a:r>
            <a:endParaRPr lang="en-US" sz="2400" i="1" dirty="0">
              <a:solidFill>
                <a:schemeClr val="tx1">
                  <a:lumMod val="85000"/>
                  <a:lumOff val="15000"/>
                </a:schemeClr>
              </a:solidFill>
            </a:endParaRPr>
          </a:p>
        </p:txBody>
      </p:sp>
      <p:pic>
        <p:nvPicPr>
          <p:cNvPr id="9"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10" name="Picture 9" descr="C:\Users\FUM\Desktop\WhatsApp Images\IMG-20170603-WA0006.jpg"/>
          <p:cNvPicPr/>
          <p:nvPr/>
        </p:nvPicPr>
        <p:blipFill>
          <a:blip r:embed="rId3"/>
          <a:srcRect/>
          <a:stretch>
            <a:fillRect/>
          </a:stretch>
        </p:blipFill>
        <p:spPr bwMode="auto">
          <a:xfrm>
            <a:off x="381000" y="3932207"/>
            <a:ext cx="2902699" cy="1706593"/>
          </a:xfrm>
          <a:prstGeom prst="rect">
            <a:avLst/>
          </a:prstGeom>
          <a:noFill/>
          <a:ln w="9525">
            <a:noFill/>
            <a:miter lim="800000"/>
            <a:headEnd/>
            <a:tailEnd/>
          </a:ln>
        </p:spPr>
      </p:pic>
      <p:pic>
        <p:nvPicPr>
          <p:cNvPr id="11" name="Picture 10" descr="C:\Users\FUM\Desktop\WhatsApp Images\IMG-20170603-WA0015.jpg"/>
          <p:cNvPicPr/>
          <p:nvPr/>
        </p:nvPicPr>
        <p:blipFill>
          <a:blip r:embed="rId4"/>
          <a:srcRect/>
          <a:stretch>
            <a:fillRect/>
          </a:stretch>
        </p:blipFill>
        <p:spPr bwMode="auto">
          <a:xfrm>
            <a:off x="3276600" y="3934577"/>
            <a:ext cx="2743200" cy="1704223"/>
          </a:xfrm>
          <a:prstGeom prst="rect">
            <a:avLst/>
          </a:prstGeom>
          <a:noFill/>
          <a:ln w="9525">
            <a:noFill/>
            <a:miter lim="800000"/>
            <a:headEnd/>
            <a:tailEnd/>
          </a:ln>
        </p:spPr>
      </p:pic>
      <p:pic>
        <p:nvPicPr>
          <p:cNvPr id="12" name="Picture 11" descr="C:\Users\FUM\Desktop\WP_20170609_15_30_00_Pro.jpg"/>
          <p:cNvPicPr/>
          <p:nvPr/>
        </p:nvPicPr>
        <p:blipFill>
          <a:blip r:embed="rId5" cstate="print"/>
          <a:srcRect/>
          <a:stretch>
            <a:fillRect/>
          </a:stretch>
        </p:blipFill>
        <p:spPr bwMode="auto">
          <a:xfrm>
            <a:off x="2895600" y="2057400"/>
            <a:ext cx="2895600" cy="1828800"/>
          </a:xfrm>
          <a:prstGeom prst="rect">
            <a:avLst/>
          </a:prstGeom>
          <a:noFill/>
          <a:ln w="9525">
            <a:noFill/>
            <a:miter lim="800000"/>
            <a:headEnd/>
            <a:tailEnd/>
          </a:ln>
        </p:spPr>
      </p:pic>
      <p:pic>
        <p:nvPicPr>
          <p:cNvPr id="13" name="Picture 12" descr="C:\Users\FUM\Desktop\WP_20170608_16_27_58_Pro.jpg"/>
          <p:cNvPicPr/>
          <p:nvPr/>
        </p:nvPicPr>
        <p:blipFill>
          <a:blip r:embed="rId6" cstate="print"/>
          <a:srcRect/>
          <a:stretch>
            <a:fillRect/>
          </a:stretch>
        </p:blipFill>
        <p:spPr bwMode="auto">
          <a:xfrm>
            <a:off x="5849137" y="2061713"/>
            <a:ext cx="2990063" cy="1824487"/>
          </a:xfrm>
          <a:prstGeom prst="rect">
            <a:avLst/>
          </a:prstGeom>
          <a:noFill/>
          <a:ln w="9525">
            <a:noFill/>
            <a:miter lim="800000"/>
            <a:headEnd/>
            <a:tailEnd/>
          </a:ln>
        </p:spPr>
      </p:pic>
      <p:pic>
        <p:nvPicPr>
          <p:cNvPr id="14" name="Picture 13" descr="F:\BlackBerry\pictures\IMG00765-20130918-0926.jpg"/>
          <p:cNvPicPr/>
          <p:nvPr/>
        </p:nvPicPr>
        <p:blipFill>
          <a:blip r:embed="rId7" cstate="print"/>
          <a:srcRect/>
          <a:stretch>
            <a:fillRect/>
          </a:stretch>
        </p:blipFill>
        <p:spPr bwMode="auto">
          <a:xfrm>
            <a:off x="381000" y="2057400"/>
            <a:ext cx="2466975" cy="1850212"/>
          </a:xfrm>
          <a:prstGeom prst="rect">
            <a:avLst/>
          </a:prstGeom>
          <a:noFill/>
          <a:ln w="9525">
            <a:noFill/>
            <a:miter lim="800000"/>
            <a:headEnd/>
            <a:tailEnd/>
          </a:ln>
        </p:spPr>
      </p:pic>
      <p:pic>
        <p:nvPicPr>
          <p:cNvPr id="15" name="Picture 14" descr="C:\Users\FUM\Desktop\WhatsApp Images\IMG-20170603-WA0002.jpg"/>
          <p:cNvPicPr/>
          <p:nvPr/>
        </p:nvPicPr>
        <p:blipFill>
          <a:blip r:embed="rId8"/>
          <a:srcRect/>
          <a:stretch>
            <a:fillRect/>
          </a:stretch>
        </p:blipFill>
        <p:spPr bwMode="auto">
          <a:xfrm>
            <a:off x="6063831" y="3935083"/>
            <a:ext cx="2775369" cy="2389517"/>
          </a:xfrm>
          <a:prstGeom prst="rect">
            <a:avLst/>
          </a:prstGeom>
          <a:noFill/>
          <a:ln w="9525">
            <a:noFill/>
            <a:miter lim="800000"/>
            <a:headEnd/>
            <a:tailEnd/>
          </a:ln>
        </p:spPr>
      </p:pic>
      <p:pic>
        <p:nvPicPr>
          <p:cNvPr id="16" name="Picture 2" descr="C:\Users\jkumwenda\Documents\WORK - ACE\11. RAB\FtF Logo.gif"/>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descr="C:\Users\FUM\Desktop\WhatsApp Images\IMG-20170603-WA0005.jpg"/>
          <p:cNvPicPr/>
          <p:nvPr/>
        </p:nvPicPr>
        <p:blipFill>
          <a:blip r:embed="rId10" cstate="print"/>
          <a:srcRect/>
          <a:stretch>
            <a:fillRect/>
          </a:stretch>
        </p:blipFill>
        <p:spPr bwMode="auto">
          <a:xfrm>
            <a:off x="1886094" y="5562600"/>
            <a:ext cx="2685906" cy="1295400"/>
          </a:xfrm>
          <a:prstGeom prst="ellipse">
            <a:avLst/>
          </a:prstGeom>
          <a:ln>
            <a:noFill/>
          </a:ln>
          <a:effectLst>
            <a:softEdge rad="112500"/>
          </a:effectLst>
        </p:spPr>
      </p:pic>
      <p:pic>
        <p:nvPicPr>
          <p:cNvPr id="18" name="Picture 17" descr="IITA_logo_-_standard_-_regular"/>
          <p:cNvPicPr/>
          <p:nvPr/>
        </p:nvPicPr>
        <p:blipFill>
          <a:blip r:embed="rId11" cstate="print"/>
          <a:srcRect/>
          <a:stretch>
            <a:fillRect/>
          </a:stretch>
        </p:blipFill>
        <p:spPr bwMode="auto">
          <a:xfrm>
            <a:off x="4395220" y="6324600"/>
            <a:ext cx="786380" cy="457200"/>
          </a:xfrm>
          <a:prstGeom prst="rect">
            <a:avLst/>
          </a:prstGeom>
          <a:noFill/>
          <a:ln w="9525">
            <a:noFill/>
            <a:miter lim="800000"/>
            <a:headEnd/>
            <a:tailEnd/>
          </a:ln>
        </p:spPr>
      </p:pic>
      <p:pic>
        <p:nvPicPr>
          <p:cNvPr id="19" name="Picture 18" descr="Description: Standard_USAID_Identity_CMYK"/>
          <p:cNvPicPr/>
          <p:nvPr/>
        </p:nvPicPr>
        <p:blipFill rotWithShape="1">
          <a:blip r:embed="rId12" cstate="print">
            <a:extLst>
              <a:ext uri="{28A0092B-C50C-407E-A947-70E740481C1C}">
                <a14:useLocalDpi xmlns:a14="http://schemas.microsoft.com/office/drawing/2010/main" xmlns="" val="0"/>
              </a:ext>
            </a:extLst>
          </a:blip>
          <a:srcRect r="45075"/>
          <a:stretch/>
        </p:blipFill>
        <p:spPr bwMode="auto">
          <a:xfrm>
            <a:off x="76200" y="6069965"/>
            <a:ext cx="1905000" cy="711835"/>
          </a:xfrm>
          <a:prstGeom prst="rect">
            <a:avLst/>
          </a:prstGeom>
          <a:noFill/>
          <a:ln>
            <a:noFill/>
          </a:ln>
          <a:extLst>
            <a:ext uri="{53640926-AAD7-44D8-BBD7-CCE9431645EC}">
              <a14:shadowObscured xmlns:a14="http://schemas.microsoft.com/office/drawing/2010/main" xmlns=""/>
            </a:ext>
          </a:extLst>
        </p:spPr>
      </p:pic>
    </p:spTree>
  </p:cSld>
  <p:clrMapOvr>
    <a:masterClrMapping/>
  </p:clrMapOvr>
  <p:transition spd="slow" advTm="2147342000">
    <p:zoom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AGGREGATION AND COLLECTIVE MARKETING Cont.. </a:t>
            </a:r>
            <a:endParaRPr lang="en-US" sz="2800" dirty="0"/>
          </a:p>
        </p:txBody>
      </p:sp>
      <p:sp>
        <p:nvSpPr>
          <p:cNvPr id="5" name="Content Placeholder 4"/>
          <p:cNvSpPr>
            <a:spLocks noGrp="1"/>
          </p:cNvSpPr>
          <p:nvPr>
            <p:ph idx="1"/>
          </p:nvPr>
        </p:nvSpPr>
        <p:spPr/>
        <p:txBody>
          <a:bodyPr/>
          <a:lstStyle/>
          <a:p>
            <a:pPr>
              <a:buNone/>
            </a:pPr>
            <a:r>
              <a:rPr lang="en-US" sz="2800" i="1" dirty="0" smtClean="0"/>
              <a:t>It was all smiles for members of </a:t>
            </a:r>
            <a:r>
              <a:rPr lang="en-US" sz="2800" i="1" dirty="0" err="1" smtClean="0"/>
              <a:t>Chitowo</a:t>
            </a:r>
            <a:r>
              <a:rPr lang="en-US" sz="2800" i="1" dirty="0" smtClean="0"/>
              <a:t> Soya Cooperative after the collective sale</a:t>
            </a:r>
            <a:endParaRPr lang="en-US" sz="2800" dirty="0" smtClean="0"/>
          </a:p>
          <a:p>
            <a:pPr>
              <a:buNone/>
            </a:pPr>
            <a:endParaRPr lang="en-US" sz="2800" dirty="0">
              <a:solidFill>
                <a:schemeClr val="tx1">
                  <a:lumMod val="85000"/>
                  <a:lumOff val="15000"/>
                </a:schemeClr>
              </a:solidFill>
            </a:endParaRPr>
          </a:p>
        </p:txBody>
      </p:sp>
      <p:pic>
        <p:nvPicPr>
          <p:cNvPr id="9"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16"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7" descr="IITA_logo_-_standard_-_regular"/>
          <p:cNvPicPr/>
          <p:nvPr/>
        </p:nvPicPr>
        <p:blipFill>
          <a:blip r:embed="rId4" cstate="print"/>
          <a:srcRect/>
          <a:stretch>
            <a:fillRect/>
          </a:stretch>
        </p:blipFill>
        <p:spPr bwMode="auto">
          <a:xfrm>
            <a:off x="4395220" y="6324600"/>
            <a:ext cx="786380" cy="457200"/>
          </a:xfrm>
          <a:prstGeom prst="rect">
            <a:avLst/>
          </a:prstGeom>
          <a:noFill/>
          <a:ln w="9525">
            <a:noFill/>
            <a:miter lim="800000"/>
            <a:headEnd/>
            <a:tailEnd/>
          </a:ln>
        </p:spPr>
      </p:pic>
      <p:pic>
        <p:nvPicPr>
          <p:cNvPr id="19" name="Picture 18" descr="Description: Standard_USAID_Identity_CMYK"/>
          <p:cNvPicPr/>
          <p:nvPr/>
        </p:nvPicPr>
        <p:blipFill rotWithShape="1">
          <a:blip r:embed="rId5" cstate="print">
            <a:extLst>
              <a:ext uri="{28A0092B-C50C-407E-A947-70E740481C1C}">
                <a14:useLocalDpi xmlns:a14="http://schemas.microsoft.com/office/drawing/2010/main" xmlns="" val="0"/>
              </a:ext>
            </a:extLst>
          </a:blip>
          <a:srcRect r="45075"/>
          <a:stretch/>
        </p:blipFill>
        <p:spPr bwMode="auto">
          <a:xfrm>
            <a:off x="76200" y="6146165"/>
            <a:ext cx="1905000" cy="711835"/>
          </a:xfrm>
          <a:prstGeom prst="rect">
            <a:avLst/>
          </a:prstGeom>
          <a:noFill/>
          <a:ln>
            <a:noFill/>
          </a:ln>
          <a:extLst>
            <a:ext uri="{53640926-AAD7-44D8-BBD7-CCE9431645EC}">
              <a14:shadowObscured xmlns:a14="http://schemas.microsoft.com/office/drawing/2010/main" xmlns=""/>
            </a:ext>
          </a:extLst>
        </p:spPr>
      </p:pic>
      <p:pic>
        <p:nvPicPr>
          <p:cNvPr id="21" name="Picture 20" descr="C:\Users\FUM\Desktop\Collective Marketing\DSC_0094.JPG"/>
          <p:cNvPicPr/>
          <p:nvPr/>
        </p:nvPicPr>
        <p:blipFill>
          <a:blip r:embed="rId6" cstate="print"/>
          <a:srcRect/>
          <a:stretch>
            <a:fillRect/>
          </a:stretch>
        </p:blipFill>
        <p:spPr bwMode="auto">
          <a:xfrm>
            <a:off x="6096000" y="4359729"/>
            <a:ext cx="3048000" cy="1888671"/>
          </a:xfrm>
          <a:prstGeom prst="rect">
            <a:avLst/>
          </a:prstGeom>
          <a:noFill/>
          <a:ln w="9525">
            <a:noFill/>
            <a:miter lim="800000"/>
            <a:headEnd/>
            <a:tailEnd/>
          </a:ln>
        </p:spPr>
      </p:pic>
      <p:pic>
        <p:nvPicPr>
          <p:cNvPr id="22" name="Picture 21" descr="C:\Users\FUM\AppData\Local\Microsoft\Windows\INetCache\Content.Word\DSC_0090.jpg"/>
          <p:cNvPicPr/>
          <p:nvPr/>
        </p:nvPicPr>
        <p:blipFill>
          <a:blip r:embed="rId7" cstate="print"/>
          <a:srcRect/>
          <a:stretch>
            <a:fillRect/>
          </a:stretch>
        </p:blipFill>
        <p:spPr bwMode="auto">
          <a:xfrm>
            <a:off x="152400" y="4398010"/>
            <a:ext cx="3048000" cy="1850390"/>
          </a:xfrm>
          <a:prstGeom prst="rect">
            <a:avLst/>
          </a:prstGeom>
          <a:noFill/>
          <a:ln w="9525">
            <a:noFill/>
            <a:miter lim="800000"/>
            <a:headEnd/>
            <a:tailEnd/>
          </a:ln>
        </p:spPr>
      </p:pic>
      <p:pic>
        <p:nvPicPr>
          <p:cNvPr id="23" name="Picture 22" descr="C:\Users\FUM\Desktop\Collective Marketing\DSC_0114.JPG"/>
          <p:cNvPicPr/>
          <p:nvPr/>
        </p:nvPicPr>
        <p:blipFill>
          <a:blip r:embed="rId8" cstate="print"/>
          <a:srcRect/>
          <a:stretch>
            <a:fillRect/>
          </a:stretch>
        </p:blipFill>
        <p:spPr bwMode="auto">
          <a:xfrm>
            <a:off x="3200400" y="4419600"/>
            <a:ext cx="2819400" cy="1828800"/>
          </a:xfrm>
          <a:prstGeom prst="rect">
            <a:avLst/>
          </a:prstGeom>
          <a:noFill/>
          <a:ln w="9525">
            <a:noFill/>
            <a:miter lim="800000"/>
            <a:headEnd/>
            <a:tailEnd/>
          </a:ln>
        </p:spPr>
      </p:pic>
      <p:pic>
        <p:nvPicPr>
          <p:cNvPr id="25" name="Picture 24" descr="C:\Users\rbinga\Pictures\SAM_1066.JPG"/>
          <p:cNvPicPr/>
          <p:nvPr/>
        </p:nvPicPr>
        <p:blipFill>
          <a:blip r:embed="rId9" cstate="print"/>
          <a:srcRect/>
          <a:stretch>
            <a:fillRect/>
          </a:stretch>
        </p:blipFill>
        <p:spPr bwMode="auto">
          <a:xfrm>
            <a:off x="152400" y="2438400"/>
            <a:ext cx="2971800" cy="1905000"/>
          </a:xfrm>
          <a:prstGeom prst="rect">
            <a:avLst/>
          </a:prstGeom>
          <a:noFill/>
          <a:ln w="9525">
            <a:noFill/>
            <a:miter lim="800000"/>
            <a:headEnd/>
            <a:tailEnd/>
          </a:ln>
        </p:spPr>
      </p:pic>
      <p:pic>
        <p:nvPicPr>
          <p:cNvPr id="26" name="Picture 25" descr="C:\Users\rbinga\Pictures\SAM_1050.JPG"/>
          <p:cNvPicPr/>
          <p:nvPr/>
        </p:nvPicPr>
        <p:blipFill>
          <a:blip r:embed="rId10" cstate="print"/>
          <a:srcRect/>
          <a:stretch>
            <a:fillRect/>
          </a:stretch>
        </p:blipFill>
        <p:spPr bwMode="auto">
          <a:xfrm>
            <a:off x="3100141" y="2438400"/>
            <a:ext cx="3224459" cy="1894936"/>
          </a:xfrm>
          <a:prstGeom prst="rect">
            <a:avLst/>
          </a:prstGeom>
          <a:noFill/>
          <a:ln w="9525">
            <a:noFill/>
            <a:miter lim="800000"/>
            <a:headEnd/>
            <a:tailEnd/>
          </a:ln>
        </p:spPr>
      </p:pic>
      <p:pic>
        <p:nvPicPr>
          <p:cNvPr id="28" name="Picture 27" descr="C:\Users\FUM\AppData\Local\Microsoft\Windows\INetCache\Content.Word\DSC_0081.jpg"/>
          <p:cNvPicPr/>
          <p:nvPr/>
        </p:nvPicPr>
        <p:blipFill>
          <a:blip r:embed="rId11" cstate="print"/>
          <a:srcRect/>
          <a:stretch>
            <a:fillRect/>
          </a:stretch>
        </p:blipFill>
        <p:spPr bwMode="auto">
          <a:xfrm>
            <a:off x="6112329" y="2443843"/>
            <a:ext cx="2955471" cy="1970314"/>
          </a:xfrm>
          <a:prstGeom prst="rect">
            <a:avLst/>
          </a:prstGeom>
          <a:noFill/>
          <a:ln w="9525">
            <a:noFill/>
            <a:miter lim="800000"/>
            <a:headEnd/>
            <a:tailEnd/>
          </a:ln>
        </p:spPr>
      </p:pic>
    </p:spTree>
  </p:cSld>
  <p:clrMapOvr>
    <a:masterClrMapping/>
  </p:clrMapOvr>
  <p:transition spd="slow" advTm="2147342000">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t/>
            </a:r>
            <a:br>
              <a:rPr lang="en-US" sz="2800" b="1" dirty="0" smtClean="0"/>
            </a:br>
            <a:r>
              <a:rPr lang="en-US" sz="2800" b="1" dirty="0" smtClean="0"/>
              <a:t/>
            </a:r>
            <a:br>
              <a:rPr lang="en-US" sz="2800" b="1" dirty="0" smtClean="0"/>
            </a:br>
            <a:r>
              <a:rPr lang="en-US" sz="2800" b="1" dirty="0" smtClean="0"/>
              <a:t>AGGREGATION AND COLLECTIVE MARKETING Cont.. </a:t>
            </a:r>
            <a:endParaRPr lang="en-US" sz="2800" dirty="0"/>
          </a:p>
        </p:txBody>
      </p:sp>
      <p:sp>
        <p:nvSpPr>
          <p:cNvPr id="5" name="Content Placeholder 4"/>
          <p:cNvSpPr>
            <a:spLocks noGrp="1"/>
          </p:cNvSpPr>
          <p:nvPr>
            <p:ph idx="1"/>
          </p:nvPr>
        </p:nvSpPr>
        <p:spPr/>
        <p:txBody>
          <a:bodyPr/>
          <a:lstStyle/>
          <a:p>
            <a:pPr>
              <a:buNone/>
            </a:pPr>
            <a:r>
              <a:rPr lang="en-US" sz="2800" i="1" dirty="0" smtClean="0"/>
              <a:t>And they can afford at least a decent home!!</a:t>
            </a:r>
            <a:endParaRPr lang="en-US" sz="2800" dirty="0" smtClean="0"/>
          </a:p>
          <a:p>
            <a:pPr>
              <a:buNone/>
            </a:pPr>
            <a:endParaRPr lang="en-US" sz="2800" dirty="0">
              <a:solidFill>
                <a:schemeClr val="tx1">
                  <a:lumMod val="85000"/>
                  <a:lumOff val="15000"/>
                </a:schemeClr>
              </a:solidFill>
            </a:endParaRPr>
          </a:p>
        </p:txBody>
      </p:sp>
      <p:pic>
        <p:nvPicPr>
          <p:cNvPr id="9" name="Picture 2"/>
          <p:cNvPicPr>
            <a:picLocks noChangeAspect="1" noChangeArrowheads="1"/>
          </p:cNvPicPr>
          <p:nvPr/>
        </p:nvPicPr>
        <p:blipFill>
          <a:blip r:embed="rId2"/>
          <a:srcRect/>
          <a:stretch>
            <a:fillRect/>
          </a:stretch>
        </p:blipFill>
        <p:spPr bwMode="auto">
          <a:xfrm>
            <a:off x="7848600" y="6002337"/>
            <a:ext cx="1239838" cy="779463"/>
          </a:xfrm>
          <a:prstGeom prst="rect">
            <a:avLst/>
          </a:prstGeom>
          <a:noFill/>
          <a:ln w="9525">
            <a:noFill/>
            <a:miter lim="800000"/>
            <a:headEnd/>
            <a:tailEnd/>
          </a:ln>
        </p:spPr>
      </p:pic>
      <p:pic>
        <p:nvPicPr>
          <p:cNvPr id="16" name="Picture 2" descr="C:\Users\jkumwenda\Documents\WORK - ACE\11. RAB\FtF Logo.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76400" y="228601"/>
            <a:ext cx="5400675"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7" descr="IITA_logo_-_standard_-_regular"/>
          <p:cNvPicPr/>
          <p:nvPr/>
        </p:nvPicPr>
        <p:blipFill>
          <a:blip r:embed="rId4" cstate="print"/>
          <a:srcRect/>
          <a:stretch>
            <a:fillRect/>
          </a:stretch>
        </p:blipFill>
        <p:spPr bwMode="auto">
          <a:xfrm>
            <a:off x="4395220" y="6324600"/>
            <a:ext cx="786380" cy="457200"/>
          </a:xfrm>
          <a:prstGeom prst="rect">
            <a:avLst/>
          </a:prstGeom>
          <a:noFill/>
          <a:ln w="9525">
            <a:noFill/>
            <a:miter lim="800000"/>
            <a:headEnd/>
            <a:tailEnd/>
          </a:ln>
        </p:spPr>
      </p:pic>
      <p:pic>
        <p:nvPicPr>
          <p:cNvPr id="19" name="Picture 18" descr="Description: Standard_USAID_Identity_CMYK"/>
          <p:cNvPicPr/>
          <p:nvPr/>
        </p:nvPicPr>
        <p:blipFill rotWithShape="1">
          <a:blip r:embed="rId5" cstate="print">
            <a:extLst>
              <a:ext uri="{28A0092B-C50C-407E-A947-70E740481C1C}">
                <a14:useLocalDpi xmlns:a14="http://schemas.microsoft.com/office/drawing/2010/main" xmlns="" val="0"/>
              </a:ext>
            </a:extLst>
          </a:blip>
          <a:srcRect r="45075"/>
          <a:stretch/>
        </p:blipFill>
        <p:spPr bwMode="auto">
          <a:xfrm>
            <a:off x="76200" y="6146165"/>
            <a:ext cx="1905000" cy="711835"/>
          </a:xfrm>
          <a:prstGeom prst="rect">
            <a:avLst/>
          </a:prstGeom>
          <a:noFill/>
          <a:ln>
            <a:noFill/>
          </a:ln>
          <a:extLst>
            <a:ext uri="{53640926-AAD7-44D8-BBD7-CCE9431645EC}">
              <a14:shadowObscured xmlns:a14="http://schemas.microsoft.com/office/drawing/2010/main" xmlns=""/>
            </a:ext>
          </a:extLst>
        </p:spPr>
      </p:pic>
      <p:pic>
        <p:nvPicPr>
          <p:cNvPr id="27" name="Picture 26" descr="C:\Users\rbinga\Pictures\SAM_1055.JPG"/>
          <p:cNvPicPr/>
          <p:nvPr/>
        </p:nvPicPr>
        <p:blipFill>
          <a:blip r:embed="rId6"/>
          <a:srcRect/>
          <a:stretch>
            <a:fillRect/>
          </a:stretch>
        </p:blipFill>
        <p:spPr bwMode="auto">
          <a:xfrm>
            <a:off x="1905000" y="2133600"/>
            <a:ext cx="6629400" cy="3962400"/>
          </a:xfrm>
          <a:prstGeom prst="rect">
            <a:avLst/>
          </a:prstGeom>
          <a:ln>
            <a:noFill/>
          </a:ln>
          <a:effectLst>
            <a:outerShdw blurRad="292100" dist="139700" dir="2700000" algn="tl" rotWithShape="0">
              <a:srgbClr val="333333">
                <a:alpha val="65000"/>
              </a:srgbClr>
            </a:outerShdw>
          </a:effectLst>
        </p:spPr>
      </p:pic>
      <p:pic>
        <p:nvPicPr>
          <p:cNvPr id="17" name="Picture 16" descr="C:\Users\rbinga\Pictures\SAM_1053.JPG"/>
          <p:cNvPicPr/>
          <p:nvPr/>
        </p:nvPicPr>
        <p:blipFill>
          <a:blip r:embed="rId7" cstate="print"/>
          <a:srcRect/>
          <a:stretch>
            <a:fillRect/>
          </a:stretch>
        </p:blipFill>
        <p:spPr bwMode="auto">
          <a:xfrm>
            <a:off x="0" y="3352800"/>
            <a:ext cx="2971800" cy="1904999"/>
          </a:xfrm>
          <a:prstGeom prst="ellipse">
            <a:avLst/>
          </a:prstGeom>
          <a:ln>
            <a:noFill/>
          </a:ln>
          <a:effectLst>
            <a:softEdge rad="112500"/>
          </a:effectLst>
        </p:spPr>
      </p:pic>
    </p:spTree>
  </p:cSld>
  <p:clrMapOvr>
    <a:masterClrMapping/>
  </p:clrMapOvr>
  <p:transition spd="slow" advTm="2147342000">
    <p:split dir="in"/>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8229600" cy="606743"/>
          </a:xfrm>
        </p:spPr>
        <p:txBody>
          <a:bodyPr>
            <a:noAutofit/>
          </a:bodyPr>
          <a:lstStyle/>
          <a:p>
            <a:r>
              <a:rPr lang="en-US" sz="2800" b="1" dirty="0" smtClean="0"/>
              <a:t/>
            </a:r>
            <a:br>
              <a:rPr lang="en-US" sz="2800" b="1" dirty="0" smtClean="0"/>
            </a:br>
            <a:r>
              <a:rPr lang="en-US" sz="2800" b="1" dirty="0" smtClean="0"/>
              <a:t>CHALLENGES</a:t>
            </a:r>
            <a:r>
              <a:rPr lang="en-US" sz="2800" b="1" dirty="0"/>
              <a:t/>
            </a:r>
            <a:br>
              <a:rPr lang="en-US" sz="2800" b="1" dirty="0"/>
            </a:br>
            <a:endParaRPr lang="en-US" sz="2800"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51767" y="-27709"/>
            <a:ext cx="5402263" cy="10183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762000" y="1295400"/>
            <a:ext cx="7772400" cy="4648200"/>
          </a:xfrm>
        </p:spPr>
        <p:txBody>
          <a:bodyPr>
            <a:normAutofit fontScale="92500" lnSpcReduction="20000"/>
          </a:bodyPr>
          <a:lstStyle/>
          <a:p>
            <a:pPr algn="just"/>
            <a:r>
              <a:rPr lang="en-US" sz="2800" dirty="0" smtClean="0"/>
              <a:t>There was a delay in project roll out as a result of delay in signing of project agreement. This </a:t>
            </a:r>
            <a:r>
              <a:rPr lang="en-US" sz="2800" dirty="0" smtClean="0"/>
              <a:t>means </a:t>
            </a:r>
            <a:r>
              <a:rPr lang="en-US" sz="2800" dirty="0" smtClean="0"/>
              <a:t>that FUM started implementing the activities </a:t>
            </a:r>
            <a:r>
              <a:rPr lang="en-US" sz="2800" dirty="0" smtClean="0"/>
              <a:t>without </a:t>
            </a:r>
            <a:r>
              <a:rPr lang="en-US" sz="2800" dirty="0" smtClean="0"/>
              <a:t>boots on the </a:t>
            </a:r>
            <a:r>
              <a:rPr lang="en-US" sz="2800" dirty="0" smtClean="0"/>
              <a:t>ground</a:t>
            </a:r>
            <a:endParaRPr lang="en-US" sz="2800" dirty="0" smtClean="0"/>
          </a:p>
          <a:p>
            <a:pPr algn="just"/>
            <a:r>
              <a:rPr lang="en-US" sz="2800" dirty="0" smtClean="0">
                <a:solidFill>
                  <a:schemeClr val="accent6">
                    <a:lumMod val="50000"/>
                  </a:schemeClr>
                </a:solidFill>
              </a:rPr>
              <a:t>Some </a:t>
            </a:r>
            <a:r>
              <a:rPr lang="en-US" sz="2800" dirty="0" smtClean="0">
                <a:solidFill>
                  <a:schemeClr val="accent6">
                    <a:lumMod val="50000"/>
                  </a:schemeClr>
                </a:solidFill>
              </a:rPr>
              <a:t>impact areas couldn’t be accessed due to heavy rains that rendered the  roads impassable</a:t>
            </a:r>
            <a:r>
              <a:rPr lang="en-US" sz="2800" dirty="0" smtClean="0"/>
              <a:t>.</a:t>
            </a:r>
          </a:p>
          <a:p>
            <a:pPr algn="just"/>
            <a:r>
              <a:rPr lang="en-US" sz="2800" dirty="0" smtClean="0">
                <a:solidFill>
                  <a:srgbClr val="00B0F0"/>
                </a:solidFill>
              </a:rPr>
              <a:t>Some fields were attacked by pests causing damage to the crop</a:t>
            </a:r>
          </a:p>
          <a:p>
            <a:pPr algn="just"/>
            <a:r>
              <a:rPr lang="en-US" sz="2800" dirty="0" smtClean="0">
                <a:solidFill>
                  <a:schemeClr val="accent6">
                    <a:lumMod val="75000"/>
                  </a:schemeClr>
                </a:solidFill>
              </a:rPr>
              <a:t>There was leaching in some fields due to heavy rains </a:t>
            </a:r>
          </a:p>
          <a:p>
            <a:pPr algn="just"/>
            <a:r>
              <a:rPr lang="en-US" sz="2800" dirty="0" smtClean="0">
                <a:solidFill>
                  <a:srgbClr val="92D050"/>
                </a:solidFill>
              </a:rPr>
              <a:t>There are fears that some farmers whose fields were water logged and those whose fields were attacked by pests can experience low yields</a:t>
            </a:r>
          </a:p>
          <a:p>
            <a:pPr algn="just"/>
            <a:endParaRPr lang="en-US" sz="3000" dirty="0" smtClean="0"/>
          </a:p>
          <a:p>
            <a:endParaRPr lang="en-US" dirty="0"/>
          </a:p>
        </p:txBody>
      </p:sp>
      <p:pic>
        <p:nvPicPr>
          <p:cNvPr id="7"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8" name="Picture 7"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p14="http://schemas.microsoft.com/office/powerpoint/2010/main" xmlns="" val="1508021894"/>
      </p:ext>
    </p:extLst>
  </p:cSld>
  <p:clrMapOvr>
    <a:masterClrMapping/>
  </p:clrMapOvr>
  <p:transition spd="slow" advTm="2147342000">
    <p:strips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8229600" cy="606743"/>
          </a:xfrm>
        </p:spPr>
        <p:txBody>
          <a:bodyPr>
            <a:noAutofit/>
          </a:bodyPr>
          <a:lstStyle/>
          <a:p>
            <a:r>
              <a:rPr lang="en-US" sz="2800" b="1" dirty="0" smtClean="0"/>
              <a:t/>
            </a:r>
            <a:br>
              <a:rPr lang="en-US" sz="2800" b="1" dirty="0" smtClean="0"/>
            </a:br>
            <a:r>
              <a:rPr lang="en-US" sz="2800" b="1" dirty="0" smtClean="0"/>
              <a:t>CHALLENGES Cont…</a:t>
            </a:r>
            <a:r>
              <a:rPr lang="en-US" sz="2800" b="1" dirty="0"/>
              <a:t/>
            </a:r>
            <a:br>
              <a:rPr lang="en-US" sz="2800" b="1" dirty="0"/>
            </a:br>
            <a:endParaRPr lang="en-US" sz="2800"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51767" y="-27709"/>
            <a:ext cx="5402263" cy="10183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762000" y="1295400"/>
            <a:ext cx="7772400" cy="4648200"/>
          </a:xfrm>
        </p:spPr>
        <p:txBody>
          <a:bodyPr>
            <a:normAutofit fontScale="92500" lnSpcReduction="10000"/>
          </a:bodyPr>
          <a:lstStyle/>
          <a:p>
            <a:pPr algn="just"/>
            <a:r>
              <a:rPr lang="en-US" sz="3000" dirty="0" smtClean="0">
                <a:solidFill>
                  <a:schemeClr val="accent6">
                    <a:lumMod val="50000"/>
                  </a:schemeClr>
                </a:solidFill>
              </a:rPr>
              <a:t>Some farmers are located far from designated aggregation centers and this posed a challenge in commodity transportation</a:t>
            </a:r>
          </a:p>
          <a:p>
            <a:pPr algn="just"/>
            <a:r>
              <a:rPr lang="en-US" sz="3000" dirty="0" smtClean="0">
                <a:solidFill>
                  <a:srgbClr val="0070C0"/>
                </a:solidFill>
              </a:rPr>
              <a:t>High transportation costs affected commodity aggregation</a:t>
            </a:r>
          </a:p>
          <a:p>
            <a:pPr algn="just"/>
            <a:r>
              <a:rPr lang="en-US" sz="3000" dirty="0" smtClean="0">
                <a:solidFill>
                  <a:srgbClr val="7030A0"/>
                </a:solidFill>
              </a:rPr>
              <a:t>Low prices in Soya and other grain commodities affected collective marketing in a way that some farmers withdrew their commodities from aggregation points</a:t>
            </a:r>
          </a:p>
          <a:p>
            <a:pPr algn="just"/>
            <a:r>
              <a:rPr lang="en-US" sz="3000" dirty="0" smtClean="0">
                <a:solidFill>
                  <a:srgbClr val="FF0000"/>
                </a:solidFill>
              </a:rPr>
              <a:t>Some farmers were making unrealistic price demands which deterred potential buyers </a:t>
            </a:r>
          </a:p>
          <a:p>
            <a:pPr algn="just"/>
            <a:endParaRPr lang="en-US" sz="3000" dirty="0" smtClean="0"/>
          </a:p>
          <a:p>
            <a:endParaRPr lang="en-US" dirty="0"/>
          </a:p>
        </p:txBody>
      </p:sp>
      <p:pic>
        <p:nvPicPr>
          <p:cNvPr id="7"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8" name="Picture 7"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p14="http://schemas.microsoft.com/office/powerpoint/2010/main" xmlns="" val="1508021894"/>
      </p:ext>
    </p:extLst>
  </p:cSld>
  <p:clrMapOvr>
    <a:masterClrMapping/>
  </p:clrMapOvr>
  <p:transition spd="slow" advTm="2147342000">
    <p:strips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8229600" cy="606743"/>
          </a:xfrm>
        </p:spPr>
        <p:txBody>
          <a:bodyPr>
            <a:noAutofit/>
          </a:bodyPr>
          <a:lstStyle/>
          <a:p>
            <a:r>
              <a:rPr lang="en-US" sz="2800" b="1" dirty="0" smtClean="0"/>
              <a:t/>
            </a:r>
            <a:br>
              <a:rPr lang="en-US" sz="2800" b="1" dirty="0" smtClean="0"/>
            </a:br>
            <a:r>
              <a:rPr lang="en-US" sz="2800" b="1" dirty="0" smtClean="0"/>
              <a:t>CLESSONS LEARNT</a:t>
            </a:r>
            <a:r>
              <a:rPr lang="en-US" sz="2800" b="1" dirty="0"/>
              <a:t/>
            </a:r>
            <a:br>
              <a:rPr lang="en-US" sz="2800" b="1" dirty="0"/>
            </a:br>
            <a:endParaRPr lang="en-US" sz="2800"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51767" y="-27709"/>
            <a:ext cx="5402263" cy="10183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762000" y="1295400"/>
            <a:ext cx="7772400" cy="4648200"/>
          </a:xfrm>
        </p:spPr>
        <p:txBody>
          <a:bodyPr>
            <a:normAutofit/>
          </a:bodyPr>
          <a:lstStyle/>
          <a:p>
            <a:pPr algn="just"/>
            <a:r>
              <a:rPr lang="en-US" sz="3000" dirty="0" smtClean="0">
                <a:solidFill>
                  <a:schemeClr val="accent6">
                    <a:lumMod val="50000"/>
                  </a:schemeClr>
                </a:solidFill>
              </a:rPr>
              <a:t>As we strive for farmers to have production </a:t>
            </a:r>
            <a:r>
              <a:rPr lang="en-US" sz="3000" dirty="0" smtClean="0">
                <a:solidFill>
                  <a:schemeClr val="accent6">
                    <a:lumMod val="50000"/>
                  </a:schemeClr>
                </a:solidFill>
              </a:rPr>
              <a:t>increase, aggregation and marketing we should also plan on how the commodity will reach the market as transportation has proved to be another challenge for the farmers</a:t>
            </a:r>
            <a:endParaRPr lang="en-US" sz="3000" dirty="0" smtClean="0">
              <a:solidFill>
                <a:schemeClr val="accent6">
                  <a:lumMod val="50000"/>
                </a:schemeClr>
              </a:solidFill>
            </a:endParaRPr>
          </a:p>
          <a:p>
            <a:pPr algn="just"/>
            <a:r>
              <a:rPr lang="en-US" sz="3000" dirty="0" smtClean="0">
                <a:solidFill>
                  <a:srgbClr val="0070C0"/>
                </a:solidFill>
              </a:rPr>
              <a:t>We should invest in building the capacity of farmers to do a simple gross margin analysis so that they </a:t>
            </a:r>
            <a:r>
              <a:rPr lang="en-US" sz="3000" dirty="0" smtClean="0">
                <a:solidFill>
                  <a:srgbClr val="0070C0"/>
                </a:solidFill>
              </a:rPr>
              <a:t>be realistic in their price determination</a:t>
            </a:r>
            <a:r>
              <a:rPr lang="en-US" sz="3000" dirty="0" smtClean="0">
                <a:solidFill>
                  <a:srgbClr val="FF0000"/>
                </a:solidFill>
              </a:rPr>
              <a:t> </a:t>
            </a:r>
            <a:endParaRPr lang="en-US" sz="3000" dirty="0" smtClean="0">
              <a:solidFill>
                <a:srgbClr val="FF0000"/>
              </a:solidFill>
            </a:endParaRPr>
          </a:p>
          <a:p>
            <a:pPr algn="just"/>
            <a:endParaRPr lang="en-US" sz="3000" dirty="0" smtClean="0"/>
          </a:p>
          <a:p>
            <a:endParaRPr lang="en-US" dirty="0"/>
          </a:p>
        </p:txBody>
      </p:sp>
      <p:pic>
        <p:nvPicPr>
          <p:cNvPr id="7"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8" name="Picture 7"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p14="http://schemas.microsoft.com/office/powerpoint/2010/main" xmlns="" val="1508021894"/>
      </p:ext>
    </p:extLst>
  </p:cSld>
  <p:clrMapOvr>
    <a:masterClrMapping/>
  </p:clrMapOvr>
  <p:transition spd="slow" advTm="2147342000">
    <p:diamon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418" y="1219200"/>
            <a:ext cx="8229600" cy="606743"/>
          </a:xfrm>
        </p:spPr>
        <p:txBody>
          <a:bodyPr>
            <a:noAutofit/>
          </a:bodyPr>
          <a:lstStyle/>
          <a:p>
            <a:r>
              <a:rPr lang="en-US" sz="2800" b="1" dirty="0" smtClean="0"/>
              <a:t/>
            </a:r>
            <a:br>
              <a:rPr lang="en-US" sz="2800" b="1" dirty="0" smtClean="0"/>
            </a:br>
            <a:r>
              <a:rPr lang="en-US" sz="2800" b="1" dirty="0"/>
              <a:t/>
            </a:r>
            <a:br>
              <a:rPr lang="en-US" sz="2800" b="1" dirty="0"/>
            </a:br>
            <a:endParaRPr lang="en-US" sz="2800" dirty="0"/>
          </a:p>
        </p:txBody>
      </p:sp>
      <p:pic>
        <p:nvPicPr>
          <p:cNvPr id="5" name="Picture 4" descr="Description: Standard_USAID_Identity_CMYK"/>
          <p:cNvPicPr/>
          <p:nvPr/>
        </p:nvPicPr>
        <p:blipFill rotWithShape="1">
          <a:blip r:embed="rId2" cstate="print">
            <a:extLst>
              <a:ext uri="{28A0092B-C50C-407E-A947-70E740481C1C}">
                <a14:useLocalDpi xmlns:a14="http://schemas.microsoft.com/office/drawing/2010/main" xmlns="" val="0"/>
              </a:ext>
            </a:extLst>
          </a:blip>
          <a:srcRect r="45075"/>
          <a:stretch/>
        </p:blipFill>
        <p:spPr bwMode="auto">
          <a:xfrm>
            <a:off x="228600" y="5943600"/>
            <a:ext cx="1905000" cy="711835"/>
          </a:xfrm>
          <a:prstGeom prst="rect">
            <a:avLst/>
          </a:prstGeom>
          <a:noFill/>
          <a:ln>
            <a:noFill/>
          </a:ln>
          <a:extLst>
            <a:ext uri="{53640926-AAD7-44D8-BBD7-CCE9431645EC}">
              <a14:shadowObscured xmlns:a14="http://schemas.microsoft.com/office/drawing/2010/main" xmln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51768" y="0"/>
            <a:ext cx="5402263"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533400" y="1752600"/>
            <a:ext cx="8001000" cy="4191000"/>
          </a:xfrm>
        </p:spPr>
        <p:txBody>
          <a:bodyPr>
            <a:normAutofit fontScale="40000" lnSpcReduction="20000"/>
          </a:bodyPr>
          <a:lstStyle/>
          <a:p>
            <a:pPr marL="0" indent="0" algn="ctr">
              <a:buNone/>
            </a:pP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END OF </a:t>
            </a:r>
            <a:r>
              <a:rPr lang="en-US"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PRESENTATION</a:t>
            </a: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r>
              <a:rPr lang="en-US" sz="4400" b="1"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Th</a:t>
            </a: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r>
              <a:rPr lang="en-US" sz="67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Thank You!!</a:t>
            </a:r>
            <a:endParaRPr lang="en-US" sz="67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marL="0" indent="0" algn="ctr">
              <a:buNone/>
            </a:pPr>
            <a:endParaRPr lang="en-US" sz="4400" b="1" dirty="0"/>
          </a:p>
        </p:txBody>
      </p:sp>
      <p:pic>
        <p:nvPicPr>
          <p:cNvPr id="7" name="Picture 2"/>
          <p:cNvPicPr>
            <a:picLocks noChangeAspect="1" noChangeArrowheads="1"/>
          </p:cNvPicPr>
          <p:nvPr/>
        </p:nvPicPr>
        <p:blipFill>
          <a:blip r:embed="rId4"/>
          <a:srcRect/>
          <a:stretch>
            <a:fillRect/>
          </a:stretch>
        </p:blipFill>
        <p:spPr bwMode="auto">
          <a:xfrm>
            <a:off x="7848600" y="6002337"/>
            <a:ext cx="1239838" cy="779463"/>
          </a:xfrm>
          <a:prstGeom prst="rect">
            <a:avLst/>
          </a:prstGeom>
          <a:noFill/>
          <a:ln w="9525">
            <a:noFill/>
            <a:miter lim="800000"/>
            <a:headEnd/>
            <a:tailEnd/>
          </a:ln>
        </p:spPr>
      </p:pic>
      <p:pic>
        <p:nvPicPr>
          <p:cNvPr id="9" name="Picture 8" descr="IITA_logo_-_standard_-_regular"/>
          <p:cNvPicPr/>
          <p:nvPr/>
        </p:nvPicPr>
        <p:blipFill>
          <a:blip r:embed="rId5" cstate="print"/>
          <a:srcRect/>
          <a:stretch>
            <a:fillRect/>
          </a:stretch>
        </p:blipFill>
        <p:spPr bwMode="auto">
          <a:xfrm>
            <a:off x="4166619" y="6251986"/>
            <a:ext cx="810762" cy="529814"/>
          </a:xfrm>
          <a:prstGeom prst="rect">
            <a:avLst/>
          </a:prstGeom>
          <a:noFill/>
          <a:ln w="9525">
            <a:noFill/>
            <a:miter lim="800000"/>
            <a:headEnd/>
            <a:tailEnd/>
          </a:ln>
        </p:spPr>
      </p:pic>
      <p:pic>
        <p:nvPicPr>
          <p:cNvPr id="10" name="Picture 9" descr="C:\Users\rbinga\Pictures\SAM_1059.JPG"/>
          <p:cNvPicPr/>
          <p:nvPr/>
        </p:nvPicPr>
        <p:blipFill>
          <a:blip r:embed="rId6"/>
          <a:srcRect/>
          <a:stretch>
            <a:fillRect/>
          </a:stretch>
        </p:blipFill>
        <p:spPr bwMode="auto">
          <a:xfrm>
            <a:off x="1600200" y="2133600"/>
            <a:ext cx="5943600" cy="2971800"/>
          </a:xfrm>
          <a:prstGeom prst="ellipse">
            <a:avLst/>
          </a:prstGeom>
          <a:ln>
            <a:noFill/>
          </a:ln>
          <a:effectLst>
            <a:softEdge rad="112500"/>
          </a:effectLst>
        </p:spPr>
      </p:pic>
    </p:spTree>
    <p:extLst>
      <p:ext uri="{BB962C8B-B14F-4D97-AF65-F5344CB8AC3E}">
        <p14:creationId xmlns:p14="http://schemas.microsoft.com/office/powerpoint/2010/main" xmlns="" val="3927836703"/>
      </p:ext>
    </p:extLst>
  </p:cSld>
  <p:clrMapOvr>
    <a:masterClrMapping/>
  </p:clrMapOvr>
  <p:transition spd="slow" advTm="2147342000">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GEOGRAPHIC ZONES OF INLUENCE</a:t>
            </a:r>
            <a:endParaRPr lang="en-US" sz="3200" dirty="0"/>
          </a:p>
        </p:txBody>
      </p:sp>
      <p:sp>
        <p:nvSpPr>
          <p:cNvPr id="3" name="Content Placeholder 2"/>
          <p:cNvSpPr>
            <a:spLocks noGrp="1"/>
          </p:cNvSpPr>
          <p:nvPr>
            <p:ph idx="1"/>
          </p:nvPr>
        </p:nvSpPr>
        <p:spPr/>
        <p:txBody>
          <a:bodyPr>
            <a:normAutofit/>
          </a:bodyPr>
          <a:lstStyle/>
          <a:p>
            <a:pPr>
              <a:buNone/>
            </a:pPr>
            <a:r>
              <a:rPr lang="en-US" sz="2800" b="1" dirty="0" smtClean="0"/>
              <a:t>FUM</a:t>
            </a:r>
            <a:r>
              <a:rPr lang="en-US" sz="2800" dirty="0" smtClean="0"/>
              <a:t> is operating in three districts covering five Extension Planning Areas and five cooperatives as shown in table below</a:t>
            </a:r>
            <a:endParaRPr lang="en-US" sz="2800" dirty="0"/>
          </a:p>
        </p:txBody>
      </p:sp>
      <p:graphicFrame>
        <p:nvGraphicFramePr>
          <p:cNvPr id="4" name="Table 3"/>
          <p:cNvGraphicFramePr>
            <a:graphicFrameLocks noGrp="1"/>
          </p:cNvGraphicFramePr>
          <p:nvPr/>
        </p:nvGraphicFramePr>
        <p:xfrm>
          <a:off x="304800" y="3276600"/>
          <a:ext cx="6096000" cy="22250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District</a:t>
                      </a:r>
                      <a:endParaRPr lang="en-US" dirty="0"/>
                    </a:p>
                  </a:txBody>
                  <a:tcPr/>
                </a:tc>
                <a:tc>
                  <a:txBody>
                    <a:bodyPr/>
                    <a:lstStyle/>
                    <a:p>
                      <a:r>
                        <a:rPr lang="en-US" dirty="0" smtClean="0"/>
                        <a:t>EPA</a:t>
                      </a:r>
                      <a:endParaRPr lang="en-US" dirty="0"/>
                    </a:p>
                  </a:txBody>
                  <a:tcPr/>
                </a:tc>
                <a:tc>
                  <a:txBody>
                    <a:bodyPr/>
                    <a:lstStyle/>
                    <a:p>
                      <a:r>
                        <a:rPr lang="en-US" dirty="0" smtClean="0"/>
                        <a:t>Cooperative</a:t>
                      </a:r>
                      <a:endParaRPr lang="en-US" dirty="0"/>
                    </a:p>
                  </a:txBody>
                  <a:tcPr/>
                </a:tc>
              </a:tr>
              <a:tr h="370840">
                <a:tc>
                  <a:txBody>
                    <a:bodyPr/>
                    <a:lstStyle/>
                    <a:p>
                      <a:r>
                        <a:rPr lang="en-US" dirty="0" err="1" smtClean="0"/>
                        <a:t>Dedza</a:t>
                      </a:r>
                      <a:endParaRPr lang="en-US" dirty="0"/>
                    </a:p>
                  </a:txBody>
                  <a:tcPr/>
                </a:tc>
                <a:tc>
                  <a:txBody>
                    <a:bodyPr/>
                    <a:lstStyle/>
                    <a:p>
                      <a:r>
                        <a:rPr lang="en-US" dirty="0" err="1" smtClean="0"/>
                        <a:t>Linthipe</a:t>
                      </a:r>
                      <a:endParaRPr lang="en-US" dirty="0"/>
                    </a:p>
                  </a:txBody>
                  <a:tcPr/>
                </a:tc>
                <a:tc>
                  <a:txBody>
                    <a:bodyPr/>
                    <a:lstStyle/>
                    <a:p>
                      <a:r>
                        <a:rPr lang="en-US" dirty="0" err="1" smtClean="0"/>
                        <a:t>Chitowo</a:t>
                      </a:r>
                      <a:r>
                        <a:rPr lang="en-US" dirty="0" smtClean="0"/>
                        <a:t> Soya Coop</a:t>
                      </a:r>
                      <a:endParaRPr lang="en-US" dirty="0"/>
                    </a:p>
                  </a:txBody>
                  <a:tcPr/>
                </a:tc>
              </a:tr>
              <a:tr h="370840">
                <a:tc>
                  <a:txBody>
                    <a:bodyPr/>
                    <a:lstStyle/>
                    <a:p>
                      <a:r>
                        <a:rPr lang="en-US" dirty="0" smtClean="0"/>
                        <a:t>Lilongwe</a:t>
                      </a:r>
                      <a:endParaRPr lang="en-US" dirty="0"/>
                    </a:p>
                  </a:txBody>
                  <a:tcPr/>
                </a:tc>
                <a:tc>
                  <a:txBody>
                    <a:bodyPr/>
                    <a:lstStyle/>
                    <a:p>
                      <a:r>
                        <a:rPr lang="en-US" dirty="0" err="1" smtClean="0"/>
                        <a:t>Chitsime</a:t>
                      </a:r>
                      <a:endParaRPr lang="en-US" dirty="0"/>
                    </a:p>
                  </a:txBody>
                  <a:tcPr/>
                </a:tc>
                <a:tc>
                  <a:txBody>
                    <a:bodyPr/>
                    <a:lstStyle/>
                    <a:p>
                      <a:r>
                        <a:rPr lang="en-US" dirty="0" err="1" smtClean="0"/>
                        <a:t>Nachichi</a:t>
                      </a:r>
                      <a:endParaRPr lang="en-US" dirty="0"/>
                    </a:p>
                  </a:txBody>
                  <a:tcPr/>
                </a:tc>
              </a:tr>
              <a:tr h="370840">
                <a:tc>
                  <a:txBody>
                    <a:bodyPr/>
                    <a:lstStyle/>
                    <a:p>
                      <a:r>
                        <a:rPr lang="en-US" dirty="0" smtClean="0"/>
                        <a:t>Lilongwe</a:t>
                      </a:r>
                      <a:endParaRPr lang="en-US" dirty="0"/>
                    </a:p>
                  </a:txBody>
                  <a:tcPr/>
                </a:tc>
                <a:tc>
                  <a:txBody>
                    <a:bodyPr/>
                    <a:lstStyle/>
                    <a:p>
                      <a:r>
                        <a:rPr lang="en-US" dirty="0" err="1" smtClean="0"/>
                        <a:t>Chileka</a:t>
                      </a:r>
                      <a:endParaRPr lang="en-US" dirty="0"/>
                    </a:p>
                  </a:txBody>
                  <a:tcPr/>
                </a:tc>
                <a:tc>
                  <a:txBody>
                    <a:bodyPr/>
                    <a:lstStyle/>
                    <a:p>
                      <a:r>
                        <a:rPr lang="en-US" dirty="0" smtClean="0"/>
                        <a:t>Nyanja</a:t>
                      </a:r>
                      <a:endParaRPr lang="en-US" dirty="0"/>
                    </a:p>
                  </a:txBody>
                  <a:tcPr/>
                </a:tc>
              </a:tr>
              <a:tr h="370840">
                <a:tc>
                  <a:txBody>
                    <a:bodyPr/>
                    <a:lstStyle/>
                    <a:p>
                      <a:r>
                        <a:rPr lang="en-US" dirty="0" err="1" smtClean="0"/>
                        <a:t>Mchinji</a:t>
                      </a:r>
                      <a:endParaRPr lang="en-US" dirty="0"/>
                    </a:p>
                  </a:txBody>
                  <a:tcPr/>
                </a:tc>
                <a:tc>
                  <a:txBody>
                    <a:bodyPr/>
                    <a:lstStyle/>
                    <a:p>
                      <a:r>
                        <a:rPr lang="en-US" dirty="0" err="1" smtClean="0"/>
                        <a:t>Chiosya</a:t>
                      </a:r>
                      <a:endParaRPr lang="en-US" dirty="0"/>
                    </a:p>
                  </a:txBody>
                  <a:tcPr/>
                </a:tc>
                <a:tc>
                  <a:txBody>
                    <a:bodyPr/>
                    <a:lstStyle/>
                    <a:p>
                      <a:r>
                        <a:rPr lang="en-US" dirty="0" err="1" smtClean="0"/>
                        <a:t>Machichi</a:t>
                      </a:r>
                      <a:endParaRPr lang="en-US" dirty="0"/>
                    </a:p>
                  </a:txBody>
                  <a:tcPr/>
                </a:tc>
              </a:tr>
              <a:tr h="370840">
                <a:tc>
                  <a:txBody>
                    <a:bodyPr/>
                    <a:lstStyle/>
                    <a:p>
                      <a:r>
                        <a:rPr lang="en-US" dirty="0" err="1" smtClean="0"/>
                        <a:t>Mchinji</a:t>
                      </a:r>
                      <a:endParaRPr lang="en-US" dirty="0"/>
                    </a:p>
                  </a:txBody>
                  <a:tcPr/>
                </a:tc>
                <a:tc>
                  <a:txBody>
                    <a:bodyPr/>
                    <a:lstStyle/>
                    <a:p>
                      <a:r>
                        <a:rPr lang="en-US" dirty="0" err="1" smtClean="0"/>
                        <a:t>Mikundi</a:t>
                      </a:r>
                      <a:endParaRPr lang="en-US" dirty="0"/>
                    </a:p>
                  </a:txBody>
                  <a:tcPr/>
                </a:tc>
                <a:tc>
                  <a:txBody>
                    <a:bodyPr/>
                    <a:lstStyle/>
                    <a:p>
                      <a:r>
                        <a:rPr lang="en-US" dirty="0" err="1" smtClean="0"/>
                        <a:t>Mikundi</a:t>
                      </a:r>
                      <a:endParaRPr lang="en-US" dirty="0"/>
                    </a:p>
                  </a:txBody>
                  <a:tcPr/>
                </a:tc>
              </a:tr>
            </a:tbl>
          </a:graphicData>
        </a:graphic>
      </p:graphicFrame>
      <p:pic>
        <p:nvPicPr>
          <p:cNvPr id="6" name="Picture 5" descr="IITA_logo_-_standard_-_regular"/>
          <p:cNvPicPr/>
          <p:nvPr/>
        </p:nvPicPr>
        <p:blipFill>
          <a:blip r:embed="rId2" cstate="print"/>
          <a:srcRect/>
          <a:stretch>
            <a:fillRect/>
          </a:stretch>
        </p:blipFill>
        <p:spPr bwMode="auto">
          <a:xfrm>
            <a:off x="3810000" y="6019800"/>
            <a:ext cx="810762" cy="529814"/>
          </a:xfrm>
          <a:prstGeom prst="rect">
            <a:avLst/>
          </a:prstGeom>
          <a:noFill/>
          <a:ln w="9525">
            <a:noFill/>
            <a:miter lim="800000"/>
            <a:headEnd/>
            <a:tailEnd/>
          </a:ln>
        </p:spPr>
      </p:pic>
      <p:pic>
        <p:nvPicPr>
          <p:cNvPr id="7" name="Picture 6" descr="Description: Standard_USAID_Identity_CMYK"/>
          <p:cNvPicPr/>
          <p:nvPr/>
        </p:nvPicPr>
        <p:blipFill rotWithShape="1">
          <a:blip r:embed="rId3" cstate="print">
            <a:extLst>
              <a:ext uri="{28A0092B-C50C-407E-A947-70E740481C1C}">
                <a14:useLocalDpi xmlns:a14="http://schemas.microsoft.com/office/drawing/2010/main" xmlns="" val="0"/>
              </a:ext>
            </a:extLst>
          </a:blip>
          <a:srcRect r="45075"/>
          <a:stretch/>
        </p:blipFill>
        <p:spPr bwMode="auto">
          <a:xfrm>
            <a:off x="228600" y="5943600"/>
            <a:ext cx="2209800" cy="711835"/>
          </a:xfrm>
          <a:prstGeom prst="rect">
            <a:avLst/>
          </a:prstGeom>
          <a:noFill/>
          <a:ln>
            <a:noFill/>
          </a:ln>
          <a:extLst>
            <a:ext uri="{53640926-AAD7-44D8-BBD7-CCE9431645EC}">
              <a14:shadowObscured xmlns:a14="http://schemas.microsoft.com/office/drawing/2010/main" xmlns=""/>
            </a:ext>
          </a:extLst>
        </p:spPr>
      </p:pic>
      <p:pic>
        <p:nvPicPr>
          <p:cNvPr id="9" name="Picture 2"/>
          <p:cNvPicPr>
            <a:picLocks noChangeAspect="1" noChangeArrowheads="1"/>
          </p:cNvPicPr>
          <p:nvPr/>
        </p:nvPicPr>
        <p:blipFill>
          <a:blip r:embed="rId4"/>
          <a:srcRect/>
          <a:stretch>
            <a:fillRect/>
          </a:stretch>
        </p:blipFill>
        <p:spPr bwMode="auto">
          <a:xfrm>
            <a:off x="7675562" y="5867400"/>
            <a:ext cx="1239838" cy="779463"/>
          </a:xfrm>
          <a:prstGeom prst="rect">
            <a:avLst/>
          </a:prstGeom>
          <a:noFill/>
          <a:ln w="9525">
            <a:noFill/>
            <a:miter lim="800000"/>
            <a:headEnd/>
            <a:tailEnd/>
          </a:ln>
        </p:spPr>
      </p:pic>
      <p:pic>
        <p:nvPicPr>
          <p:cNvPr id="10" name="Picture 9" descr="C:\Users\rbinga\Documents\Documents\Binga\Bridging Program\Pics Martin Visit\DSC_0011.JPG"/>
          <p:cNvPicPr/>
          <p:nvPr/>
        </p:nvPicPr>
        <p:blipFill>
          <a:blip r:embed="rId5" cstate="print"/>
          <a:srcRect/>
          <a:stretch>
            <a:fillRect/>
          </a:stretch>
        </p:blipFill>
        <p:spPr bwMode="auto">
          <a:xfrm>
            <a:off x="5185486" y="5057775"/>
            <a:ext cx="2586914" cy="1724025"/>
          </a:xfrm>
          <a:prstGeom prst="rect">
            <a:avLst/>
          </a:prstGeom>
          <a:ln>
            <a:noFill/>
          </a:ln>
          <a:effectLst>
            <a:softEdge rad="112500"/>
          </a:effectLst>
        </p:spPr>
      </p:pic>
    </p:spTree>
  </p:cSld>
  <p:clrMapOvr>
    <a:masterClrMapping/>
  </p:clrMapOvr>
  <p:transition spd="slow" advTm="2147342000">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TARGET ED BENEFICIARIES</a:t>
            </a:r>
            <a:endParaRPr lang="en-US" sz="3200" b="1" dirty="0"/>
          </a:p>
        </p:txBody>
      </p:sp>
      <p:sp>
        <p:nvSpPr>
          <p:cNvPr id="3" name="Content Placeholder 2"/>
          <p:cNvSpPr>
            <a:spLocks noGrp="1"/>
          </p:cNvSpPr>
          <p:nvPr>
            <p:ph idx="1"/>
          </p:nvPr>
        </p:nvSpPr>
        <p:spPr/>
        <p:txBody>
          <a:bodyPr>
            <a:normAutofit/>
          </a:bodyPr>
          <a:lstStyle/>
          <a:p>
            <a:pPr>
              <a:buNone/>
            </a:pPr>
            <a:r>
              <a:rPr lang="en-US" sz="2400" dirty="0" smtClean="0"/>
              <a:t>Targeting was jointly done with DAES and FO leaders. Farmers that are FO members having paid membership and hold shares were given a priority. A  total of </a:t>
            </a:r>
            <a:r>
              <a:rPr lang="en-US" sz="2400" b="1" dirty="0" smtClean="0"/>
              <a:t>6,158</a:t>
            </a:r>
            <a:r>
              <a:rPr lang="en-US" sz="2400" dirty="0" smtClean="0"/>
              <a:t> households were registered. </a:t>
            </a:r>
            <a:endParaRPr lang="en-US" sz="2400" dirty="0"/>
          </a:p>
        </p:txBody>
      </p:sp>
      <p:graphicFrame>
        <p:nvGraphicFramePr>
          <p:cNvPr id="4" name="Table 3"/>
          <p:cNvGraphicFramePr>
            <a:graphicFrameLocks noGrp="1"/>
          </p:cNvGraphicFramePr>
          <p:nvPr/>
        </p:nvGraphicFramePr>
        <p:xfrm>
          <a:off x="1066800" y="3276603"/>
          <a:ext cx="5715000" cy="2748277"/>
        </p:xfrm>
        <a:graphic>
          <a:graphicData uri="http://schemas.openxmlformats.org/drawingml/2006/table">
            <a:tbl>
              <a:tblPr firstRow="1" bandRow="1">
                <a:tableStyleId>{5C22544A-7EE6-4342-B048-85BDC9FD1C3A}</a:tableStyleId>
              </a:tblPr>
              <a:tblGrid>
                <a:gridCol w="1386840"/>
                <a:gridCol w="1386840"/>
                <a:gridCol w="1417320"/>
                <a:gridCol w="1524000"/>
              </a:tblGrid>
              <a:tr h="392611">
                <a:tc>
                  <a:txBody>
                    <a:bodyPr/>
                    <a:lstStyle/>
                    <a:p>
                      <a:r>
                        <a:rPr lang="en-US" dirty="0" smtClean="0"/>
                        <a:t>District</a:t>
                      </a:r>
                      <a:endParaRPr lang="en-US" dirty="0"/>
                    </a:p>
                  </a:txBody>
                  <a:tcPr/>
                </a:tc>
                <a:tc>
                  <a:txBody>
                    <a:bodyPr/>
                    <a:lstStyle/>
                    <a:p>
                      <a:r>
                        <a:rPr lang="en-US" dirty="0" smtClean="0"/>
                        <a:t>EPA</a:t>
                      </a:r>
                      <a:endParaRPr lang="en-US" dirty="0"/>
                    </a:p>
                  </a:txBody>
                  <a:tcPr/>
                </a:tc>
                <a:tc>
                  <a:txBody>
                    <a:bodyPr/>
                    <a:lstStyle/>
                    <a:p>
                      <a:r>
                        <a:rPr lang="en-US" dirty="0" smtClean="0"/>
                        <a:t>Cooperative</a:t>
                      </a:r>
                      <a:endParaRPr lang="en-US" dirty="0"/>
                    </a:p>
                  </a:txBody>
                  <a:tcPr/>
                </a:tc>
                <a:tc>
                  <a:txBody>
                    <a:bodyPr/>
                    <a:lstStyle/>
                    <a:p>
                      <a:r>
                        <a:rPr lang="en-US" dirty="0" smtClean="0"/>
                        <a:t>Beneficiaries</a:t>
                      </a:r>
                      <a:endParaRPr lang="en-US" dirty="0"/>
                    </a:p>
                  </a:txBody>
                  <a:tcPr/>
                </a:tc>
              </a:tr>
              <a:tr h="392611">
                <a:tc>
                  <a:txBody>
                    <a:bodyPr/>
                    <a:lstStyle/>
                    <a:p>
                      <a:r>
                        <a:rPr lang="en-US" dirty="0" err="1" smtClean="0"/>
                        <a:t>Dedza</a:t>
                      </a:r>
                      <a:endParaRPr lang="en-US" dirty="0"/>
                    </a:p>
                  </a:txBody>
                  <a:tcPr/>
                </a:tc>
                <a:tc>
                  <a:txBody>
                    <a:bodyPr/>
                    <a:lstStyle/>
                    <a:p>
                      <a:r>
                        <a:rPr lang="en-US" dirty="0" err="1" smtClean="0"/>
                        <a:t>Linthipe</a:t>
                      </a:r>
                      <a:endParaRPr lang="en-US" dirty="0"/>
                    </a:p>
                  </a:txBody>
                  <a:tcPr/>
                </a:tc>
                <a:tc>
                  <a:txBody>
                    <a:bodyPr/>
                    <a:lstStyle/>
                    <a:p>
                      <a:r>
                        <a:rPr lang="en-US" dirty="0" err="1" smtClean="0"/>
                        <a:t>Chitowo</a:t>
                      </a:r>
                      <a:endParaRPr lang="en-US" dirty="0"/>
                    </a:p>
                  </a:txBody>
                  <a:tcPr/>
                </a:tc>
                <a:tc>
                  <a:txBody>
                    <a:bodyPr/>
                    <a:lstStyle/>
                    <a:p>
                      <a:r>
                        <a:rPr lang="en-US" dirty="0" smtClean="0"/>
                        <a:t>1474</a:t>
                      </a:r>
                      <a:endParaRPr lang="en-US" dirty="0"/>
                    </a:p>
                  </a:txBody>
                  <a:tcPr/>
                </a:tc>
              </a:tr>
              <a:tr h="392611">
                <a:tc>
                  <a:txBody>
                    <a:bodyPr/>
                    <a:lstStyle/>
                    <a:p>
                      <a:r>
                        <a:rPr lang="en-US" dirty="0" smtClean="0"/>
                        <a:t>Lilongwe</a:t>
                      </a:r>
                      <a:endParaRPr lang="en-US" dirty="0"/>
                    </a:p>
                  </a:txBody>
                  <a:tcPr/>
                </a:tc>
                <a:tc>
                  <a:txBody>
                    <a:bodyPr/>
                    <a:lstStyle/>
                    <a:p>
                      <a:r>
                        <a:rPr lang="en-US" dirty="0" err="1" smtClean="0"/>
                        <a:t>Chitsime</a:t>
                      </a:r>
                      <a:endParaRPr lang="en-US" dirty="0"/>
                    </a:p>
                  </a:txBody>
                  <a:tcPr/>
                </a:tc>
                <a:tc>
                  <a:txBody>
                    <a:bodyPr/>
                    <a:lstStyle/>
                    <a:p>
                      <a:r>
                        <a:rPr lang="en-US" dirty="0" err="1" smtClean="0"/>
                        <a:t>Nachichi</a:t>
                      </a:r>
                      <a:endParaRPr lang="en-US" dirty="0"/>
                    </a:p>
                  </a:txBody>
                  <a:tcPr/>
                </a:tc>
                <a:tc>
                  <a:txBody>
                    <a:bodyPr/>
                    <a:lstStyle/>
                    <a:p>
                      <a:r>
                        <a:rPr lang="en-US" dirty="0" smtClean="0"/>
                        <a:t>351</a:t>
                      </a:r>
                      <a:endParaRPr lang="en-US" dirty="0"/>
                    </a:p>
                  </a:txBody>
                  <a:tcPr/>
                </a:tc>
              </a:tr>
              <a:tr h="3926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Lilongwe</a:t>
                      </a:r>
                      <a:endParaRPr lang="en-US" dirty="0"/>
                    </a:p>
                  </a:txBody>
                  <a:tcPr/>
                </a:tc>
                <a:tc>
                  <a:txBody>
                    <a:bodyPr/>
                    <a:lstStyle/>
                    <a:p>
                      <a:r>
                        <a:rPr lang="en-US" dirty="0" err="1" smtClean="0"/>
                        <a:t>Chileka</a:t>
                      </a:r>
                      <a:endParaRPr lang="en-US" dirty="0"/>
                    </a:p>
                  </a:txBody>
                  <a:tcPr/>
                </a:tc>
                <a:tc>
                  <a:txBody>
                    <a:bodyPr/>
                    <a:lstStyle/>
                    <a:p>
                      <a:r>
                        <a:rPr lang="en-US" dirty="0" smtClean="0"/>
                        <a:t>Nyanja</a:t>
                      </a:r>
                      <a:endParaRPr lang="en-US" dirty="0"/>
                    </a:p>
                  </a:txBody>
                  <a:tcPr/>
                </a:tc>
                <a:tc>
                  <a:txBody>
                    <a:bodyPr/>
                    <a:lstStyle/>
                    <a:p>
                      <a:r>
                        <a:rPr lang="en-US" dirty="0" smtClean="0"/>
                        <a:t>2433</a:t>
                      </a:r>
                      <a:endParaRPr lang="en-US" dirty="0"/>
                    </a:p>
                  </a:txBody>
                  <a:tcPr/>
                </a:tc>
              </a:tr>
              <a:tr h="392611">
                <a:tc>
                  <a:txBody>
                    <a:bodyPr/>
                    <a:lstStyle/>
                    <a:p>
                      <a:r>
                        <a:rPr lang="en-US" dirty="0" err="1" smtClean="0"/>
                        <a:t>Mchinji</a:t>
                      </a:r>
                      <a:endParaRPr lang="en-US" dirty="0"/>
                    </a:p>
                  </a:txBody>
                  <a:tcPr/>
                </a:tc>
                <a:tc>
                  <a:txBody>
                    <a:bodyPr/>
                    <a:lstStyle/>
                    <a:p>
                      <a:r>
                        <a:rPr lang="en-US" dirty="0" err="1" smtClean="0"/>
                        <a:t>Chiosya</a:t>
                      </a:r>
                      <a:endParaRPr lang="en-US" dirty="0"/>
                    </a:p>
                  </a:txBody>
                  <a:tcPr/>
                </a:tc>
                <a:tc>
                  <a:txBody>
                    <a:bodyPr/>
                    <a:lstStyle/>
                    <a:p>
                      <a:r>
                        <a:rPr lang="en-US" dirty="0" err="1" smtClean="0"/>
                        <a:t>Machichi</a:t>
                      </a:r>
                      <a:endParaRPr lang="en-US" dirty="0"/>
                    </a:p>
                  </a:txBody>
                  <a:tcPr/>
                </a:tc>
                <a:tc>
                  <a:txBody>
                    <a:bodyPr/>
                    <a:lstStyle/>
                    <a:p>
                      <a:r>
                        <a:rPr lang="en-US" dirty="0" smtClean="0"/>
                        <a:t>950</a:t>
                      </a:r>
                      <a:endParaRPr lang="en-US" dirty="0"/>
                    </a:p>
                  </a:txBody>
                  <a:tcPr/>
                </a:tc>
              </a:tr>
              <a:tr h="392611">
                <a:tc>
                  <a:txBody>
                    <a:bodyPr/>
                    <a:lstStyle/>
                    <a:p>
                      <a:r>
                        <a:rPr lang="en-US" dirty="0" err="1" smtClean="0"/>
                        <a:t>Mchinji</a:t>
                      </a:r>
                      <a:endParaRPr lang="en-US" dirty="0"/>
                    </a:p>
                  </a:txBody>
                  <a:tcPr/>
                </a:tc>
                <a:tc>
                  <a:txBody>
                    <a:bodyPr/>
                    <a:lstStyle/>
                    <a:p>
                      <a:r>
                        <a:rPr lang="en-US" dirty="0" err="1" smtClean="0"/>
                        <a:t>Mikundi</a:t>
                      </a:r>
                      <a:endParaRPr lang="en-US" dirty="0"/>
                    </a:p>
                  </a:txBody>
                  <a:tcPr/>
                </a:tc>
                <a:tc>
                  <a:txBody>
                    <a:bodyPr/>
                    <a:lstStyle/>
                    <a:p>
                      <a:r>
                        <a:rPr lang="en-US" dirty="0" err="1" smtClean="0"/>
                        <a:t>Mikundi</a:t>
                      </a:r>
                      <a:endParaRPr lang="en-US" dirty="0"/>
                    </a:p>
                  </a:txBody>
                  <a:tcPr/>
                </a:tc>
                <a:tc>
                  <a:txBody>
                    <a:bodyPr/>
                    <a:lstStyle/>
                    <a:p>
                      <a:r>
                        <a:rPr lang="en-US" dirty="0" smtClean="0"/>
                        <a:t>950</a:t>
                      </a:r>
                      <a:endParaRPr lang="en-US" dirty="0"/>
                    </a:p>
                  </a:txBody>
                  <a:tcPr/>
                </a:tc>
              </a:tr>
              <a:tr h="392611">
                <a:tc>
                  <a:txBody>
                    <a:bodyPr/>
                    <a:lstStyle/>
                    <a:p>
                      <a:r>
                        <a:rPr lang="en-US" b="1" dirty="0" smtClean="0"/>
                        <a:t>TOTAL</a:t>
                      </a:r>
                      <a:endParaRPr lang="en-US" b="1" dirty="0"/>
                    </a:p>
                  </a:txBody>
                  <a:tcPr/>
                </a:tc>
                <a:tc>
                  <a:txBody>
                    <a:bodyPr/>
                    <a:lstStyle/>
                    <a:p>
                      <a:endParaRPr lang="en-US" dirty="0"/>
                    </a:p>
                  </a:txBody>
                  <a:tcPr/>
                </a:tc>
                <a:tc>
                  <a:txBody>
                    <a:bodyPr/>
                    <a:lstStyle/>
                    <a:p>
                      <a:endParaRPr lang="en-US"/>
                    </a:p>
                  </a:txBody>
                  <a:tcPr/>
                </a:tc>
                <a:tc>
                  <a:txBody>
                    <a:bodyPr/>
                    <a:lstStyle/>
                    <a:p>
                      <a:r>
                        <a:rPr lang="en-US" b="1" dirty="0" smtClean="0"/>
                        <a:t>6,158</a:t>
                      </a:r>
                      <a:endParaRPr lang="en-US" b="1" dirty="0"/>
                    </a:p>
                  </a:txBody>
                  <a:tcPr/>
                </a:tc>
              </a:tr>
            </a:tbl>
          </a:graphicData>
        </a:graphic>
      </p:graphicFrame>
      <p:pic>
        <p:nvPicPr>
          <p:cNvPr id="5" name="Picture 4" descr="IITA_logo_-_standard_-_regular"/>
          <p:cNvPicPr/>
          <p:nvPr/>
        </p:nvPicPr>
        <p:blipFill>
          <a:blip r:embed="rId2" cstate="print"/>
          <a:srcRect/>
          <a:stretch>
            <a:fillRect/>
          </a:stretch>
        </p:blipFill>
        <p:spPr bwMode="auto">
          <a:xfrm>
            <a:off x="4166619" y="6175786"/>
            <a:ext cx="810762" cy="529814"/>
          </a:xfrm>
          <a:prstGeom prst="rect">
            <a:avLst/>
          </a:prstGeom>
          <a:noFill/>
          <a:ln w="9525">
            <a:noFill/>
            <a:miter lim="800000"/>
            <a:headEnd/>
            <a:tailEnd/>
          </a:ln>
        </p:spPr>
      </p:pic>
      <p:pic>
        <p:nvPicPr>
          <p:cNvPr id="6" name="Picture 2"/>
          <p:cNvPicPr>
            <a:picLocks noChangeAspect="1" noChangeArrowheads="1"/>
          </p:cNvPicPr>
          <p:nvPr/>
        </p:nvPicPr>
        <p:blipFill>
          <a:blip r:embed="rId3"/>
          <a:srcRect/>
          <a:stretch>
            <a:fillRect/>
          </a:stretch>
        </p:blipFill>
        <p:spPr bwMode="auto">
          <a:xfrm>
            <a:off x="7848600" y="6002337"/>
            <a:ext cx="1239838" cy="779463"/>
          </a:xfrm>
          <a:prstGeom prst="rect">
            <a:avLst/>
          </a:prstGeom>
          <a:noFill/>
          <a:ln w="9525">
            <a:noFill/>
            <a:miter lim="800000"/>
            <a:headEnd/>
            <a:tailEnd/>
          </a:ln>
        </p:spPr>
      </p:pic>
      <p:pic>
        <p:nvPicPr>
          <p:cNvPr id="7" name="Picture 6" descr="Description: Standard_USAID_Identity_CMYK"/>
          <p:cNvPicPr/>
          <p:nvPr/>
        </p:nvPicPr>
        <p:blipFill rotWithShape="1">
          <a:blip r:embed="rId4" cstate="print">
            <a:extLst>
              <a:ext uri="{28A0092B-C50C-407E-A947-70E740481C1C}">
                <a14:useLocalDpi xmlns:a14="http://schemas.microsoft.com/office/drawing/2010/main" xmlns="" val="0"/>
              </a:ext>
            </a:extLst>
          </a:blip>
          <a:srcRect r="45075"/>
          <a:stretch/>
        </p:blipFill>
        <p:spPr bwMode="auto">
          <a:xfrm>
            <a:off x="304800" y="6172200"/>
            <a:ext cx="1600200" cy="533400"/>
          </a:xfrm>
          <a:prstGeom prst="rect">
            <a:avLst/>
          </a:prstGeom>
          <a:noFill/>
          <a:ln>
            <a:noFill/>
          </a:ln>
          <a:extLst>
            <a:ext uri="{53640926-AAD7-44D8-BBD7-CCE9431645EC}">
              <a14:shadowObscured xmlns:a14="http://schemas.microsoft.com/office/drawing/2010/main" xmlns=""/>
            </a:ext>
          </a:extLst>
        </p:spPr>
      </p:pic>
    </p:spTree>
  </p:cSld>
  <p:clrMapOvr>
    <a:masterClrMapping/>
  </p:clrMapOvr>
  <p:transition spd="slow" advTm="2147342000">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ACTIVITIES IMPLEMENTED  </a:t>
            </a:r>
            <a:br>
              <a:rPr lang="en-US" sz="2800" b="1" dirty="0" smtClean="0"/>
            </a:br>
            <a:endParaRPr lang="en-US" sz="2800" b="1" dirty="0"/>
          </a:p>
        </p:txBody>
      </p:sp>
      <p:sp>
        <p:nvSpPr>
          <p:cNvPr id="3" name="Content Placeholder 2"/>
          <p:cNvSpPr>
            <a:spLocks noGrp="1"/>
          </p:cNvSpPr>
          <p:nvPr>
            <p:ph idx="1"/>
          </p:nvPr>
        </p:nvSpPr>
        <p:spPr>
          <a:xfrm>
            <a:off x="486207" y="1676400"/>
            <a:ext cx="8229600" cy="4419600"/>
          </a:xfrm>
        </p:spPr>
        <p:txBody>
          <a:bodyPr>
            <a:normAutofit/>
          </a:bodyPr>
          <a:lstStyle/>
          <a:p>
            <a:pPr algn="just">
              <a:buFont typeface="Wingdings" pitchFamily="2" charset="2"/>
              <a:buChar char="v"/>
            </a:pPr>
            <a:r>
              <a:rPr lang="en-US" sz="2400" dirty="0" smtClean="0"/>
              <a:t>Farmer Mobilization and Beneficially Targeting</a:t>
            </a:r>
          </a:p>
          <a:p>
            <a:pPr algn="just">
              <a:buFont typeface="Wingdings" pitchFamily="2" charset="2"/>
              <a:buChar char="v"/>
            </a:pPr>
            <a:r>
              <a:rPr lang="en-US" sz="2400" dirty="0" smtClean="0"/>
              <a:t>Trainings	-Crop Husbandry (Pre-planting </a:t>
            </a:r>
            <a:r>
              <a:rPr lang="en-US" sz="2400" dirty="0" err="1" smtClean="0"/>
              <a:t>ToT</a:t>
            </a:r>
            <a:r>
              <a:rPr lang="en-US" sz="2400" dirty="0" smtClean="0"/>
              <a:t>)</a:t>
            </a:r>
          </a:p>
          <a:p>
            <a:pPr algn="just">
              <a:buNone/>
            </a:pPr>
            <a:r>
              <a:rPr lang="en-US" sz="2400" dirty="0" smtClean="0"/>
              <a:t>			-Pest and Disease Management</a:t>
            </a:r>
          </a:p>
          <a:p>
            <a:pPr algn="just">
              <a:buNone/>
            </a:pPr>
            <a:r>
              <a:rPr lang="en-US" sz="2400" dirty="0" smtClean="0"/>
              <a:t>			-Collective Marketing &amp; Sales Options</a:t>
            </a:r>
          </a:p>
          <a:p>
            <a:pPr algn="just">
              <a:buNone/>
            </a:pPr>
            <a:r>
              <a:rPr lang="en-US" sz="2400" dirty="0" smtClean="0"/>
              <a:t>			-Produce Quality &amp; Post Harvest Management</a:t>
            </a:r>
          </a:p>
          <a:p>
            <a:pPr algn="just">
              <a:buFont typeface="Wingdings" pitchFamily="2" charset="2"/>
              <a:buChar char="v"/>
            </a:pPr>
            <a:r>
              <a:rPr lang="en-US" sz="2400" dirty="0" smtClean="0"/>
              <a:t>Seed Distribution</a:t>
            </a:r>
          </a:p>
          <a:p>
            <a:pPr algn="just">
              <a:buFont typeface="Wingdings" pitchFamily="2" charset="2"/>
              <a:buChar char="v"/>
            </a:pPr>
            <a:r>
              <a:rPr lang="en-US" sz="2400" dirty="0" smtClean="0"/>
              <a:t>Field Days	-Good Agronomic Practices</a:t>
            </a:r>
          </a:p>
          <a:p>
            <a:pPr algn="just">
              <a:buNone/>
            </a:pPr>
            <a:r>
              <a:rPr lang="en-US" sz="2400" dirty="0" smtClean="0"/>
              <a:t>			-Harvesting </a:t>
            </a:r>
          </a:p>
          <a:p>
            <a:pPr algn="just">
              <a:buFont typeface="Wingdings" pitchFamily="2" charset="2"/>
              <a:buChar char="v"/>
            </a:pPr>
            <a:r>
              <a:rPr lang="en-US" sz="2400" dirty="0" smtClean="0"/>
              <a:t>Aggregation Planning</a:t>
            </a:r>
          </a:p>
          <a:p>
            <a:pPr algn="just">
              <a:buFont typeface="Wingdings" pitchFamily="2" charset="2"/>
              <a:buChar char="v"/>
            </a:pPr>
            <a:r>
              <a:rPr lang="en-US" sz="2400" dirty="0" smtClean="0"/>
              <a:t>Aggregation &amp; Marketing</a:t>
            </a:r>
          </a:p>
          <a:p>
            <a:pPr algn="just">
              <a:buNone/>
            </a:pPr>
            <a:endParaRPr lang="en-US" dirty="0" smtClean="0"/>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0" name="Picture 9" descr="C:\Users\rbinga\Documents\Documents\Binga\Bridging Program\Pics Martin Visit\DSC_0034.JPG"/>
          <p:cNvPicPr/>
          <p:nvPr/>
        </p:nvPicPr>
        <p:blipFill>
          <a:blip r:embed="rId6" cstate="print"/>
          <a:srcRect/>
          <a:stretch>
            <a:fillRect/>
          </a:stretch>
        </p:blipFill>
        <p:spPr bwMode="auto">
          <a:xfrm>
            <a:off x="5181600" y="5379029"/>
            <a:ext cx="2257425" cy="1402771"/>
          </a:xfrm>
          <a:prstGeom prst="rect">
            <a:avLst/>
          </a:prstGeom>
          <a:ln>
            <a:noFill/>
          </a:ln>
          <a:effectLst>
            <a:softEdge rad="112500"/>
          </a:effectLst>
        </p:spPr>
      </p:pic>
    </p:spTree>
    <p:extLst>
      <p:ext uri="{BB962C8B-B14F-4D97-AF65-F5344CB8AC3E}">
        <p14:creationId xmlns="" xmlns:p14="http://schemas.microsoft.com/office/powerpoint/2010/main" val="2428570748"/>
      </p:ext>
    </p:extLst>
  </p:cSld>
  <p:clrMapOvr>
    <a:masterClrMapping/>
  </p:clrMapOvr>
  <p:transition spd="slow" advTm="2147342000">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ACHIEVEMENTS   </a:t>
            </a:r>
            <a:br>
              <a:rPr lang="en-US" sz="2800" b="1" dirty="0" smtClean="0"/>
            </a:br>
            <a:endParaRPr lang="en-US" sz="2800" b="1" dirty="0"/>
          </a:p>
        </p:txBody>
      </p:sp>
      <p:sp>
        <p:nvSpPr>
          <p:cNvPr id="3" name="Content Placeholder 2"/>
          <p:cNvSpPr>
            <a:spLocks noGrp="1"/>
          </p:cNvSpPr>
          <p:nvPr>
            <p:ph idx="1"/>
          </p:nvPr>
        </p:nvSpPr>
        <p:spPr>
          <a:xfrm>
            <a:off x="486207" y="2057400"/>
            <a:ext cx="8229600" cy="4038600"/>
          </a:xfrm>
        </p:spPr>
        <p:txBody>
          <a:bodyPr>
            <a:normAutofit lnSpcReduction="10000"/>
          </a:bodyPr>
          <a:lstStyle/>
          <a:p>
            <a:pPr algn="just">
              <a:buNone/>
            </a:pPr>
            <a:r>
              <a:rPr lang="en-US" b="1" dirty="0" smtClean="0">
                <a:solidFill>
                  <a:srgbClr val="00B0F0"/>
                </a:solidFill>
              </a:rPr>
              <a:t>Farmer Mobilization</a:t>
            </a:r>
            <a:r>
              <a:rPr lang="en-US" b="1" dirty="0" smtClean="0"/>
              <a:t>: </a:t>
            </a:r>
            <a:r>
              <a:rPr lang="en-US" dirty="0" smtClean="0"/>
              <a:t>FUM held a series of meetings sensitizing farmers and stake holders about the BA.</a:t>
            </a:r>
          </a:p>
          <a:p>
            <a:pPr algn="just">
              <a:buNone/>
            </a:pPr>
            <a:r>
              <a:rPr lang="en-US" dirty="0" smtClean="0"/>
              <a:t>Following these mobilization meetings, five FOs were engaged and house hold registration and verification exercise was jointly undertaken with DAES.</a:t>
            </a:r>
          </a:p>
          <a:p>
            <a:pPr algn="just">
              <a:buNone/>
            </a:pPr>
            <a:r>
              <a:rPr lang="en-US" dirty="0" smtClean="0"/>
              <a:t>A total of </a:t>
            </a:r>
            <a:r>
              <a:rPr lang="en-US" b="1" dirty="0" smtClean="0"/>
              <a:t>6,158</a:t>
            </a:r>
            <a:r>
              <a:rPr lang="en-US" dirty="0" smtClean="0"/>
              <a:t> house holds were registered</a:t>
            </a:r>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943600"/>
            <a:ext cx="1905000" cy="7118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pic>
        <p:nvPicPr>
          <p:cNvPr id="11" name="Picture 10" descr="C:\Users\FUM\AppData\Local\Microsoft\Windows\INetCache\Content.Word\IMG-20170502-WA0007.jpg"/>
          <p:cNvPicPr/>
          <p:nvPr/>
        </p:nvPicPr>
        <p:blipFill>
          <a:blip r:embed="rId6" cstate="print"/>
          <a:srcRect/>
          <a:stretch>
            <a:fillRect/>
          </a:stretch>
        </p:blipFill>
        <p:spPr bwMode="auto">
          <a:xfrm>
            <a:off x="5334000" y="5791201"/>
            <a:ext cx="1600200" cy="1066800"/>
          </a:xfrm>
          <a:prstGeom prst="rect">
            <a:avLst/>
          </a:prstGeom>
          <a:noFill/>
          <a:ln w="9525">
            <a:noFill/>
            <a:miter lim="800000"/>
            <a:headEnd/>
            <a:tailEnd/>
          </a:ln>
        </p:spPr>
      </p:pic>
    </p:spTree>
    <p:extLst>
      <p:ext uri="{BB962C8B-B14F-4D97-AF65-F5344CB8AC3E}">
        <p14:creationId xmlns="" xmlns:p14="http://schemas.microsoft.com/office/powerpoint/2010/main" val="2428570748"/>
      </p:ext>
    </p:extLst>
  </p:cSld>
  <p:clrMapOvr>
    <a:masterClrMapping/>
  </p:clrMapOvr>
  <p:transition spd="slow" advTm="2147342000">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8257"/>
            <a:ext cx="8229600" cy="997527"/>
          </a:xfrm>
        </p:spPr>
        <p:txBody>
          <a:bodyPr>
            <a:noAutofit/>
          </a:bodyPr>
          <a:lstStyle/>
          <a:p>
            <a:r>
              <a:rPr lang="en-US" sz="2800" b="1" dirty="0" smtClean="0"/>
              <a:t>ACHIEVEMENTS Cont….  </a:t>
            </a:r>
            <a:br>
              <a:rPr lang="en-US" sz="2800" b="1" dirty="0" smtClean="0"/>
            </a:br>
            <a:endParaRPr lang="en-US" sz="2800" b="1" dirty="0"/>
          </a:p>
        </p:txBody>
      </p:sp>
      <p:sp>
        <p:nvSpPr>
          <p:cNvPr id="3" name="Content Placeholder 2"/>
          <p:cNvSpPr>
            <a:spLocks noGrp="1"/>
          </p:cNvSpPr>
          <p:nvPr>
            <p:ph idx="1"/>
          </p:nvPr>
        </p:nvSpPr>
        <p:spPr>
          <a:xfrm>
            <a:off x="486207" y="2057400"/>
            <a:ext cx="8229600" cy="4038600"/>
          </a:xfrm>
        </p:spPr>
        <p:txBody>
          <a:bodyPr>
            <a:normAutofit/>
          </a:bodyPr>
          <a:lstStyle/>
          <a:p>
            <a:pPr algn="just">
              <a:buNone/>
            </a:pPr>
            <a:r>
              <a:rPr lang="en-US" b="1" dirty="0" smtClean="0">
                <a:solidFill>
                  <a:srgbClr val="FF0000"/>
                </a:solidFill>
              </a:rPr>
              <a:t>Training-</a:t>
            </a:r>
            <a:r>
              <a:rPr lang="en-US" b="1" dirty="0" smtClean="0">
                <a:solidFill>
                  <a:srgbClr val="00B0F0"/>
                </a:solidFill>
              </a:rPr>
              <a:t>Crop Husbandry-Pre-Planting: </a:t>
            </a:r>
            <a:r>
              <a:rPr lang="en-US" dirty="0" smtClean="0"/>
              <a:t>IITA RA-BA organized a crop husbandry </a:t>
            </a:r>
            <a:r>
              <a:rPr lang="en-US" dirty="0" err="1" smtClean="0"/>
              <a:t>ToT</a:t>
            </a:r>
            <a:r>
              <a:rPr lang="en-US" dirty="0" smtClean="0"/>
              <a:t> on </a:t>
            </a:r>
            <a:r>
              <a:rPr lang="en-US" dirty="0" smtClean="0">
                <a:solidFill>
                  <a:schemeClr val="accent3">
                    <a:lumMod val="75000"/>
                  </a:schemeClr>
                </a:solidFill>
              </a:rPr>
              <a:t>land preparation</a:t>
            </a:r>
            <a:r>
              <a:rPr lang="en-US" dirty="0" smtClean="0"/>
              <a:t>, </a:t>
            </a:r>
            <a:r>
              <a:rPr lang="en-US" dirty="0" smtClean="0">
                <a:solidFill>
                  <a:srgbClr val="C00000"/>
                </a:solidFill>
              </a:rPr>
              <a:t>ridge alignment, </a:t>
            </a:r>
            <a:r>
              <a:rPr lang="en-US" dirty="0" smtClean="0">
                <a:solidFill>
                  <a:srgbClr val="7030A0"/>
                </a:solidFill>
              </a:rPr>
              <a:t>planting</a:t>
            </a:r>
            <a:r>
              <a:rPr lang="en-US" dirty="0" smtClean="0"/>
              <a:t> and </a:t>
            </a:r>
            <a:r>
              <a:rPr lang="en-US" dirty="0" smtClean="0">
                <a:solidFill>
                  <a:schemeClr val="accent6">
                    <a:lumMod val="50000"/>
                  </a:schemeClr>
                </a:solidFill>
              </a:rPr>
              <a:t>demonstration plot lay out</a:t>
            </a:r>
            <a:r>
              <a:rPr lang="en-US" dirty="0" smtClean="0"/>
              <a:t> prior to seed distribution. The target group for the TOT was Bridging Activity partner staff and DAES so that they cascade to lead and follower farmers.</a:t>
            </a:r>
          </a:p>
          <a:p>
            <a:pPr algn="just"/>
            <a:endParaRPr lang="en-US" dirty="0" smtClean="0"/>
          </a:p>
          <a:p>
            <a:pPr algn="just"/>
            <a:endParaRPr lang="en-US" dirty="0"/>
          </a:p>
        </p:txBody>
      </p:sp>
      <p:pic>
        <p:nvPicPr>
          <p:cNvPr id="5" name="Picture 4" descr="Description: Standard_USAID_Identity_CMYK"/>
          <p:cNvPicPr/>
          <p:nvPr/>
        </p:nvPicPr>
        <p:blipFill rotWithShape="1">
          <a:blip r:embed="rId2" cstate="print">
            <a:extLst>
              <a:ext uri="{28A0092B-C50C-407E-A947-70E740481C1C}">
                <a14:useLocalDpi xmlns="" xmlns:a14="http://schemas.microsoft.com/office/drawing/2010/main" val="0"/>
              </a:ext>
            </a:extLst>
          </a:blip>
          <a:srcRect r="45075"/>
          <a:stretch/>
        </p:blipFill>
        <p:spPr bwMode="auto">
          <a:xfrm>
            <a:off x="228600" y="5867400"/>
            <a:ext cx="2133600" cy="788035"/>
          </a:xfrm>
          <a:prstGeom prst="rect">
            <a:avLst/>
          </a:prstGeom>
          <a:noFill/>
          <a:ln>
            <a:noFill/>
          </a:ln>
          <a:extLst>
            <a:ext uri="{53640926-AAD7-44D8-BBD7-CCE9431645EC}">
              <a14:shadowObscured xmlns="" xmlns:a14="http://schemas.microsoft.com/office/drawing/2010/main"/>
            </a:ext>
          </a:extLst>
        </p:spPr>
      </p:pic>
      <p:pic>
        <p:nvPicPr>
          <p:cNvPr id="8" name="Picture 2" descr="C:\Users\jkumwenda\Documents\WORK - ACE\11. RAB\FtF Logo.g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76400" y="228601"/>
            <a:ext cx="5400675" cy="7620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srcRect/>
          <a:stretch>
            <a:fillRect/>
          </a:stretch>
        </p:blipFill>
        <p:spPr bwMode="auto">
          <a:xfrm>
            <a:off x="7467600" y="5867400"/>
            <a:ext cx="1239838" cy="779463"/>
          </a:xfrm>
          <a:prstGeom prst="rect">
            <a:avLst/>
          </a:prstGeom>
          <a:noFill/>
          <a:ln w="9525">
            <a:noFill/>
            <a:miter lim="800000"/>
            <a:headEnd/>
            <a:tailEnd/>
          </a:ln>
        </p:spPr>
      </p:pic>
      <p:pic>
        <p:nvPicPr>
          <p:cNvPr id="7" name="Picture 6" descr="IITA_logo_-_standard_-_regular"/>
          <p:cNvPicPr/>
          <p:nvPr/>
        </p:nvPicPr>
        <p:blipFill>
          <a:blip r:embed="rId5" cstate="print"/>
          <a:srcRect/>
          <a:stretch>
            <a:fillRect/>
          </a:stretch>
        </p:blipFill>
        <p:spPr bwMode="auto">
          <a:xfrm>
            <a:off x="4166619" y="6099586"/>
            <a:ext cx="810762" cy="529814"/>
          </a:xfrm>
          <a:prstGeom prst="rect">
            <a:avLst/>
          </a:prstGeom>
          <a:noFill/>
          <a:ln w="9525">
            <a:noFill/>
            <a:miter lim="800000"/>
            <a:headEnd/>
            <a:tailEnd/>
          </a:ln>
        </p:spPr>
      </p:pic>
    </p:spTree>
    <p:extLst>
      <p:ext uri="{BB962C8B-B14F-4D97-AF65-F5344CB8AC3E}">
        <p14:creationId xmlns="" xmlns:p14="http://schemas.microsoft.com/office/powerpoint/2010/main" val="2428570748"/>
      </p:ext>
    </p:extLst>
  </p:cSld>
  <p:clrMapOvr>
    <a:masterClrMapping/>
  </p:clrMapOvr>
  <p:transition spd="slow" advTm="2147342000">
    <p:comb/>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10324</TotalTime>
  <Words>2243</Words>
  <Application>Microsoft Office PowerPoint</Application>
  <PresentationFormat>On-screen Show (4:3)</PresentationFormat>
  <Paragraphs>611</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INTEGRATING NUTRITION INTO VALUE CHAINS  -ANNUAL REVIEW MEETING   29-30 June 2017-Lilongwe Hotel </vt:lpstr>
      <vt:lpstr>Presentation Outline</vt:lpstr>
      <vt:lpstr>INTRODUCTION</vt:lpstr>
      <vt:lpstr>PROJECT OBJECTIVES</vt:lpstr>
      <vt:lpstr>GEOGRAPHIC ZONES OF INLUENCE</vt:lpstr>
      <vt:lpstr>TARGET ED BENEFICIARIES</vt:lpstr>
      <vt:lpstr>ACTIVITIES IMPLEMENTED   </vt:lpstr>
      <vt:lpstr>ACHIEVEMENTS    </vt:lpstr>
      <vt:lpstr>ACHIEVEMENTS Cont….   </vt:lpstr>
      <vt:lpstr>ACHIEVEMENTS Cont…   </vt:lpstr>
      <vt:lpstr>ACHIEVEMENTS Cont…   </vt:lpstr>
      <vt:lpstr>ACHIEVEMENTS Cont…   </vt:lpstr>
      <vt:lpstr> Technology Adoption</vt:lpstr>
      <vt:lpstr>TRAINING IN PEST AND DISEASE MANAGEMENT</vt:lpstr>
      <vt:lpstr> PEST AND DISEASE MANAGEMENT TRAINING Cont…</vt:lpstr>
      <vt:lpstr> PEST AND DISEASE MGT Cont…..</vt:lpstr>
      <vt:lpstr>MONITORING VISITS   </vt:lpstr>
      <vt:lpstr> Field Visits</vt:lpstr>
      <vt:lpstr> Field Visit Cont…</vt:lpstr>
      <vt:lpstr>  Field Visit Cont… </vt:lpstr>
      <vt:lpstr>  Field Days</vt:lpstr>
      <vt:lpstr>  Field Days Cont….</vt:lpstr>
      <vt:lpstr>  Field Days Cont….</vt:lpstr>
      <vt:lpstr>Advancing Value Chain Competitiveness</vt:lpstr>
      <vt:lpstr>  </vt:lpstr>
      <vt:lpstr>  Field Days Cont…</vt:lpstr>
      <vt:lpstr> Field Days Cont…..</vt:lpstr>
      <vt:lpstr> </vt:lpstr>
      <vt:lpstr> Field Days Cont…..</vt:lpstr>
      <vt:lpstr> TRAINING IN COLLECTIVE MARKETING AND SALES OPTIONS </vt:lpstr>
      <vt:lpstr> TRAINING IN COLLECTIVE MARKETING Cont…</vt:lpstr>
      <vt:lpstr>  TRAINING IN COLLECTIVE MARKETING Cont…</vt:lpstr>
      <vt:lpstr>TRAINING IN COLLECTIVE MARKETING Cont….. </vt:lpstr>
      <vt:lpstr>FIELD MONITORING VISIT </vt:lpstr>
      <vt:lpstr>DISTRIBUTION OF EMPTY SACKS </vt:lpstr>
      <vt:lpstr>SEED LOAN RECOVERY </vt:lpstr>
      <vt:lpstr>SEED LOAN RECOVERY Cont….</vt:lpstr>
      <vt:lpstr> SEED LOAN RECOVERY CONT……</vt:lpstr>
      <vt:lpstr>  PRODUCE QUALITY, POST HARVEST AND STORAGE MGT </vt:lpstr>
      <vt:lpstr>  PRODUCE QUALITY and POST HARVEST AND STORAGE MGT  </vt:lpstr>
      <vt:lpstr>  COMMODITY AGGREGATION AND COLLECTIVE MARKETING </vt:lpstr>
      <vt:lpstr> AGGREGATION AND COLLECTIVE MARKETING Cont..</vt:lpstr>
      <vt:lpstr>  AGGREGATION AND COLLECTIVE MARKETING Cont.. </vt:lpstr>
      <vt:lpstr>  AGGREGATION AND COLLECTIVE MARKETING Cont.. </vt:lpstr>
      <vt:lpstr>  AGGREGATION AND COLLECTIVE MARKETING Cont.. </vt:lpstr>
      <vt:lpstr> CHALLENGES </vt:lpstr>
      <vt:lpstr> CHALLENGES Cont… </vt:lpstr>
      <vt:lpstr> CLESSONS LEARNT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Esther Kawale</dc:creator>
  <cp:lastModifiedBy>rbinga</cp:lastModifiedBy>
  <cp:revision>136</cp:revision>
  <dcterms:created xsi:type="dcterms:W3CDTF">2015-04-01T12:58:42Z</dcterms:created>
  <dcterms:modified xsi:type="dcterms:W3CDTF">2017-06-29T10:41:28Z</dcterms:modified>
</cp:coreProperties>
</file>